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7" r:id="rId3"/>
    <p:sldId id="279" r:id="rId4"/>
    <p:sldId id="280" r:id="rId5"/>
    <p:sldId id="281" r:id="rId6"/>
    <p:sldId id="282" r:id="rId7"/>
    <p:sldId id="283" r:id="rId8"/>
    <p:sldId id="284" r:id="rId9"/>
    <p:sldId id="257" r:id="rId10"/>
    <p:sldId id="259" r:id="rId11"/>
    <p:sldId id="258" r:id="rId12"/>
    <p:sldId id="260" r:id="rId13"/>
    <p:sldId id="261" r:id="rId14"/>
    <p:sldId id="262" r:id="rId15"/>
    <p:sldId id="263" r:id="rId16"/>
    <p:sldId id="278" r:id="rId17"/>
    <p:sldId id="264" r:id="rId18"/>
    <p:sldId id="265" r:id="rId19"/>
    <p:sldId id="266" r:id="rId20"/>
    <p:sldId id="267" r:id="rId21"/>
    <p:sldId id="268" r:id="rId22"/>
    <p:sldId id="269" r:id="rId23"/>
    <p:sldId id="270" r:id="rId24"/>
    <p:sldId id="271" r:id="rId25"/>
    <p:sldId id="272" r:id="rId26"/>
    <p:sldId id="274" r:id="rId27"/>
    <p:sldId id="273" r:id="rId28"/>
    <p:sldId id="275" r:id="rId29"/>
    <p:sldId id="276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1541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0DF8E-74DD-429E-BFA2-F2A862C5A184}" type="datetimeFigureOut">
              <a:rPr lang="ru-RU" smtClean="0"/>
              <a:pPr/>
              <a:t>01.02.2020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87F3B-63C2-4583-8223-CF398911E5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0DF8E-74DD-429E-BFA2-F2A862C5A184}" type="datetimeFigureOut">
              <a:rPr lang="ru-RU" smtClean="0"/>
              <a:pPr/>
              <a:t>01.02.2020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87F3B-63C2-4583-8223-CF398911E5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0DF8E-74DD-429E-BFA2-F2A862C5A184}" type="datetimeFigureOut">
              <a:rPr lang="ru-RU" smtClean="0"/>
              <a:pPr/>
              <a:t>01.02.2020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87F3B-63C2-4583-8223-CF398911E5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0DF8E-74DD-429E-BFA2-F2A862C5A184}" type="datetimeFigureOut">
              <a:rPr lang="ru-RU" smtClean="0"/>
              <a:pPr/>
              <a:t>01.02.2020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87F3B-63C2-4583-8223-CF398911E5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0DF8E-74DD-429E-BFA2-F2A862C5A184}" type="datetimeFigureOut">
              <a:rPr lang="ru-RU" smtClean="0"/>
              <a:pPr/>
              <a:t>01.02.2020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87F3B-63C2-4583-8223-CF398911E5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0DF8E-74DD-429E-BFA2-F2A862C5A184}" type="datetimeFigureOut">
              <a:rPr lang="ru-RU" smtClean="0"/>
              <a:pPr/>
              <a:t>01.02.2020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87F3B-63C2-4583-8223-CF398911E5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0DF8E-74DD-429E-BFA2-F2A862C5A184}" type="datetimeFigureOut">
              <a:rPr lang="ru-RU" smtClean="0"/>
              <a:pPr/>
              <a:t>01.02.2020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87F3B-63C2-4583-8223-CF398911E5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0DF8E-74DD-429E-BFA2-F2A862C5A184}" type="datetimeFigureOut">
              <a:rPr lang="ru-RU" smtClean="0"/>
              <a:pPr/>
              <a:t>01.02.2020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87F3B-63C2-4583-8223-CF398911E5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0DF8E-74DD-429E-BFA2-F2A862C5A184}" type="datetimeFigureOut">
              <a:rPr lang="ru-RU" smtClean="0"/>
              <a:pPr/>
              <a:t>01.02.2020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87F3B-63C2-4583-8223-CF398911E5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0DF8E-74DD-429E-BFA2-F2A862C5A184}" type="datetimeFigureOut">
              <a:rPr lang="ru-RU" smtClean="0"/>
              <a:pPr/>
              <a:t>01.02.2020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87F3B-63C2-4583-8223-CF398911E5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0DF8E-74DD-429E-BFA2-F2A862C5A184}" type="datetimeFigureOut">
              <a:rPr lang="ru-RU" smtClean="0"/>
              <a:pPr/>
              <a:t>01.02.2020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87F3B-63C2-4583-8223-CF398911E5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E0DF8E-74DD-429E-BFA2-F2A862C5A184}" type="datetimeFigureOut">
              <a:rPr lang="ru-RU" smtClean="0"/>
              <a:pPr/>
              <a:t>01.02.2020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C87F3B-63C2-4583-8223-CF398911E56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62000" y="129540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dirty="0"/>
              <a:t>Личное информационное пространство и защита информации</a:t>
            </a:r>
          </a:p>
        </p:txBody>
      </p:sp>
      <p:pic>
        <p:nvPicPr>
          <p:cNvPr id="22530" name="Picture 2" descr="Image result for защита информ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3581400"/>
            <a:ext cx="8534398" cy="266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Меры защиты от вредоносных </a:t>
            </a:r>
            <a:r>
              <a:rPr lang="ru-RU" dirty="0" smtClean="0"/>
              <a:t>программ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05200" cy="4800600"/>
          </a:xfrm>
        </p:spPr>
        <p:txBody>
          <a:bodyPr>
            <a:normAutofit fontScale="77500" lnSpcReduction="20000"/>
          </a:bodyPr>
          <a:lstStyle/>
          <a:p>
            <a:pPr marL="228600" lvl="0" indent="-228600">
              <a:buFont typeface="+mj-lt"/>
              <a:buAutoNum type="arabicPeriod" startAt="3"/>
            </a:pPr>
            <a:r>
              <a:rPr lang="ru-RU" dirty="0"/>
              <a:t>Используйте антивирусные программные продукты известных производителей, с автоматическим обновлением баз; </a:t>
            </a:r>
          </a:p>
          <a:p>
            <a:pPr marL="228600" lvl="0" indent="-228600">
              <a:buFont typeface="+mj-lt"/>
              <a:buAutoNum type="arabicPeriod" startAt="3"/>
            </a:pPr>
            <a:r>
              <a:rPr lang="ru-RU" dirty="0"/>
              <a:t>Ограничьте физический доступ к компьютеру для посторонних лиц; </a:t>
            </a:r>
          </a:p>
          <a:p>
            <a:pPr marL="228600" lvl="0" indent="-228600">
              <a:buFont typeface="+mj-lt"/>
              <a:buAutoNum type="arabicPeriod" startAt="3"/>
            </a:pPr>
            <a:r>
              <a:rPr lang="ru-RU" dirty="0"/>
              <a:t>Не открывайте компьютерные файлы, полученные из ненадёжных источников. </a:t>
            </a:r>
          </a:p>
        </p:txBody>
      </p:sp>
      <p:pic>
        <p:nvPicPr>
          <p:cNvPr id="7" name="Содержимое 6" descr="5124480.drr5wujnqa.pn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257800" y="1600200"/>
            <a:ext cx="2438400" cy="2354580"/>
          </a:xfrm>
        </p:spPr>
      </p:pic>
      <p:pic>
        <p:nvPicPr>
          <p:cNvPr id="8" name="Рисунок 7" descr="7287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8200" y="4038600"/>
            <a:ext cx="3817697" cy="23622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Советы по безопасности работы в общедоступных сетях </a:t>
            </a:r>
            <a:r>
              <a:rPr lang="en-US" dirty="0" err="1"/>
              <a:t>Wi</a:t>
            </a:r>
            <a:r>
              <a:rPr lang="ru-RU" dirty="0" smtClean="0"/>
              <a:t>-</a:t>
            </a:r>
            <a:r>
              <a:rPr lang="en-US" dirty="0" err="1" smtClean="0"/>
              <a:t>F</a:t>
            </a:r>
            <a:r>
              <a:rPr lang="en-US" dirty="0" err="1" smtClean="0"/>
              <a:t>i</a:t>
            </a:r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05200" cy="4724400"/>
          </a:xfrm>
        </p:spPr>
        <p:txBody>
          <a:bodyPr>
            <a:normAutofit fontScale="85000" lnSpcReduction="200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ru-RU" dirty="0"/>
              <a:t>Не передавайте свою личную информацию через общедоступные </a:t>
            </a:r>
            <a:r>
              <a:rPr lang="en-US" dirty="0" err="1"/>
              <a:t>Wi</a:t>
            </a:r>
            <a:r>
              <a:rPr lang="ru-RU" dirty="0"/>
              <a:t>-</a:t>
            </a:r>
            <a:r>
              <a:rPr lang="en-US" dirty="0" err="1"/>
              <a:t>Fi</a:t>
            </a:r>
            <a:r>
              <a:rPr lang="ru-RU" dirty="0"/>
              <a:t> сети. 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Используйте и обновляй </a:t>
            </a:r>
            <a:r>
              <a:rPr lang="ru-RU" dirty="0" smtClean="0"/>
              <a:t>те антивирусные </a:t>
            </a:r>
            <a:r>
              <a:rPr lang="ru-RU" dirty="0"/>
              <a:t>программы и брандмауэр. 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При использовании </a:t>
            </a:r>
            <a:r>
              <a:rPr lang="en-US" dirty="0" err="1"/>
              <a:t>Wi</a:t>
            </a:r>
            <a:r>
              <a:rPr lang="ru-RU" dirty="0"/>
              <a:t>-</a:t>
            </a:r>
            <a:r>
              <a:rPr lang="en-US" dirty="0" err="1"/>
              <a:t>Fi</a:t>
            </a:r>
            <a:r>
              <a:rPr lang="ru-RU" dirty="0"/>
              <a:t> отключите функцию «Общий доступ к файлам и принтерам». </a:t>
            </a:r>
          </a:p>
        </p:txBody>
      </p:sp>
      <p:pic>
        <p:nvPicPr>
          <p:cNvPr id="5" name="Содержимое 4" descr="671_900x1000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648200" y="1676400"/>
            <a:ext cx="4038600" cy="2046224"/>
          </a:xfrm>
        </p:spPr>
      </p:pic>
      <p:pic>
        <p:nvPicPr>
          <p:cNvPr id="19458" name="Picture 2" descr="Image result for free wif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3886200"/>
            <a:ext cx="3806509" cy="22574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Советы по безопасности работы в общедоступных сетях </a:t>
            </a:r>
            <a:r>
              <a:rPr lang="en-US" dirty="0" err="1"/>
              <a:t>Wi</a:t>
            </a:r>
            <a:r>
              <a:rPr lang="ru-RU" dirty="0"/>
              <a:t>-</a:t>
            </a:r>
            <a:r>
              <a:rPr lang="en-US" dirty="0" err="1"/>
              <a:t>fi</a:t>
            </a:r>
            <a:r>
              <a:rPr lang="en-US" dirty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962400" cy="5029200"/>
          </a:xfrm>
        </p:spPr>
        <p:txBody>
          <a:bodyPr>
            <a:normAutofit fontScale="47500" lnSpcReduction="20000"/>
          </a:bodyPr>
          <a:lstStyle/>
          <a:p>
            <a:pPr marL="514350" lvl="0" indent="-514350">
              <a:buAutoNum type="arabicPeriod" startAt="4"/>
            </a:pPr>
            <a:r>
              <a:rPr lang="ru-RU" sz="4000" dirty="0" smtClean="0"/>
              <a:t>Не </a:t>
            </a:r>
            <a:r>
              <a:rPr lang="ru-RU" sz="4000" dirty="0"/>
              <a:t>используйте публичный </a:t>
            </a:r>
            <a:r>
              <a:rPr lang="en-US" sz="4000" dirty="0"/>
              <a:t>WI</a:t>
            </a:r>
            <a:r>
              <a:rPr lang="ru-RU" sz="4000" dirty="0"/>
              <a:t>-</a:t>
            </a:r>
            <a:r>
              <a:rPr lang="en-US" sz="4000" dirty="0"/>
              <a:t>FI</a:t>
            </a:r>
            <a:r>
              <a:rPr lang="ru-RU" sz="4000" dirty="0"/>
              <a:t> для передачи личных данных, например, для выхода в социальные сети или в электронную почту; </a:t>
            </a:r>
            <a:endParaRPr lang="en-US" sz="4000" dirty="0" smtClean="0"/>
          </a:p>
          <a:p>
            <a:pPr marL="514350" lvl="0" indent="-514350">
              <a:buAutoNum type="arabicPeriod" startAt="4"/>
            </a:pPr>
            <a:endParaRPr lang="ru-RU" sz="4000" dirty="0" smtClean="0"/>
          </a:p>
          <a:p>
            <a:pPr marL="514350" lvl="0" indent="-514350">
              <a:buAutoNum type="arabicPeriod" startAt="4"/>
            </a:pPr>
            <a:r>
              <a:rPr lang="ru-RU" sz="4000" dirty="0" smtClean="0"/>
              <a:t>Используйте </a:t>
            </a:r>
            <a:r>
              <a:rPr lang="ru-RU" sz="4000" dirty="0"/>
              <a:t>только защищенное соединение через </a:t>
            </a:r>
            <a:r>
              <a:rPr lang="en-US" sz="4000" dirty="0"/>
              <a:t>HTTPS</a:t>
            </a:r>
            <a:r>
              <a:rPr lang="ru-RU" sz="4000" dirty="0"/>
              <a:t>, а не </a:t>
            </a:r>
            <a:r>
              <a:rPr lang="en-US" sz="4000" dirty="0"/>
              <a:t>HTTP</a:t>
            </a:r>
            <a:r>
              <a:rPr lang="ru-RU" sz="4000" dirty="0"/>
              <a:t>, т.е. при наборе </a:t>
            </a:r>
            <a:r>
              <a:rPr lang="ru-RU" sz="4000" dirty="0" err="1"/>
              <a:t>веб-адреса</a:t>
            </a:r>
            <a:r>
              <a:rPr lang="ru-RU" sz="4000" dirty="0"/>
              <a:t> вводите именно «</a:t>
            </a:r>
            <a:r>
              <a:rPr lang="en-US" sz="4000" dirty="0"/>
              <a:t>https</a:t>
            </a:r>
            <a:r>
              <a:rPr lang="ru-RU" sz="4000" dirty="0"/>
              <a:t>://»; </a:t>
            </a:r>
            <a:endParaRPr lang="en-US" sz="4000" dirty="0" smtClean="0"/>
          </a:p>
          <a:p>
            <a:pPr marL="514350" lvl="0" indent="-514350">
              <a:buAutoNum type="arabicPeriod" startAt="4"/>
            </a:pPr>
            <a:endParaRPr lang="ru-RU" sz="4000" dirty="0" smtClean="0"/>
          </a:p>
          <a:p>
            <a:pPr marL="514350" lvl="0" indent="-514350">
              <a:buAutoNum type="arabicPeriod" startAt="4"/>
            </a:pPr>
            <a:r>
              <a:rPr lang="ru-RU" sz="4000" dirty="0" smtClean="0"/>
              <a:t>В </a:t>
            </a:r>
            <a:r>
              <a:rPr lang="ru-RU" sz="4000" dirty="0"/>
              <a:t>мобильном телефоне отключите функцию «Подключение к </a:t>
            </a:r>
            <a:r>
              <a:rPr lang="en-US" sz="4000" dirty="0" err="1"/>
              <a:t>Wi</a:t>
            </a:r>
            <a:r>
              <a:rPr lang="ru-RU" sz="4000" dirty="0"/>
              <a:t>-</a:t>
            </a:r>
            <a:r>
              <a:rPr lang="en-US" sz="4000" dirty="0" err="1"/>
              <a:t>Fi</a:t>
            </a:r>
            <a:r>
              <a:rPr lang="ru-RU" sz="4000" dirty="0"/>
              <a:t> автоматически». </a:t>
            </a:r>
            <a:endParaRPr lang="ru-RU" sz="4000" dirty="0" smtClean="0"/>
          </a:p>
          <a:p>
            <a:pPr marL="514350" lvl="0" indent="-514350">
              <a:buAutoNum type="arabicPeriod" startAt="4"/>
            </a:pPr>
            <a:r>
              <a:rPr lang="ru-RU" sz="4000" dirty="0" smtClean="0"/>
              <a:t>Не </a:t>
            </a:r>
            <a:r>
              <a:rPr lang="ru-RU" sz="4000" dirty="0"/>
              <a:t>допускайте автоматического подключения устройства к сетям </a:t>
            </a:r>
            <a:r>
              <a:rPr lang="en-US" sz="4000" dirty="0" err="1"/>
              <a:t>Wi</a:t>
            </a:r>
            <a:r>
              <a:rPr lang="ru-RU" sz="4000" dirty="0"/>
              <a:t>-</a:t>
            </a:r>
            <a:r>
              <a:rPr lang="en-US" sz="4000" dirty="0" err="1"/>
              <a:t>Fi</a:t>
            </a:r>
            <a:r>
              <a:rPr lang="ru-RU" sz="4000" dirty="0"/>
              <a:t> без </a:t>
            </a:r>
            <a:r>
              <a:rPr lang="ru-RU" sz="4000" dirty="0" smtClean="0"/>
              <a:t>вашего </a:t>
            </a:r>
            <a:r>
              <a:rPr lang="ru-RU" sz="4000" dirty="0"/>
              <a:t>согласия</a:t>
            </a:r>
            <a:r>
              <a:rPr lang="ru-RU" sz="4000" dirty="0" smtClean="0"/>
              <a:t>.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47500" lnSpcReduction="20000"/>
          </a:bodyPr>
          <a:lstStyle/>
          <a:p>
            <a:endParaRPr lang="ru-RU" dirty="0"/>
          </a:p>
        </p:txBody>
      </p:sp>
      <p:pic>
        <p:nvPicPr>
          <p:cNvPr id="18434" name="Picture 2" descr="Image result for подключение к бесплатному  Wi-Fi безопасност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1600200"/>
            <a:ext cx="3927418" cy="2209801"/>
          </a:xfrm>
          <a:prstGeom prst="rect">
            <a:avLst/>
          </a:prstGeom>
          <a:noFill/>
        </p:spPr>
      </p:pic>
      <p:pic>
        <p:nvPicPr>
          <p:cNvPr id="18436" name="Picture 4" descr="Image result for подключение к бесплатному  Wi-Fi безопасность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199" y="3962400"/>
            <a:ext cx="4074653" cy="2590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Основные советы по безопасности в социальных </a:t>
            </a:r>
            <a:r>
              <a:rPr lang="ru-RU" dirty="0" smtClean="0"/>
              <a:t>сетях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62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Ограничьте </a:t>
            </a:r>
            <a:r>
              <a:rPr lang="ru-RU" dirty="0"/>
              <a:t>список друзей. У </a:t>
            </a:r>
            <a:r>
              <a:rPr lang="ru-RU" dirty="0" smtClean="0"/>
              <a:t>вас </a:t>
            </a:r>
            <a:r>
              <a:rPr lang="ru-RU" dirty="0"/>
              <a:t>в друзьях не должно быть случайных и незнакомых людей; 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Защищайте </a:t>
            </a:r>
            <a:r>
              <a:rPr lang="ru-RU" dirty="0"/>
              <a:t>свою частную жизнь. Не </a:t>
            </a:r>
            <a:r>
              <a:rPr lang="ru-RU" dirty="0" smtClean="0"/>
              <a:t>указывайте </a:t>
            </a:r>
            <a:r>
              <a:rPr lang="ru-RU" dirty="0"/>
              <a:t>пароли, телефоны, </a:t>
            </a:r>
            <a:r>
              <a:rPr lang="ru-RU" dirty="0" smtClean="0"/>
              <a:t>адреса, дату вашего рождения </a:t>
            </a:r>
            <a:r>
              <a:rPr lang="ru-RU" dirty="0"/>
              <a:t>и другую личную информацию. Злоумышленники могут использовать даже информацию о том, как </a:t>
            </a:r>
            <a:r>
              <a:rPr lang="ru-RU" dirty="0" smtClean="0"/>
              <a:t>вы планируете </a:t>
            </a:r>
            <a:r>
              <a:rPr lang="ru-RU" dirty="0"/>
              <a:t>провести каникулы; 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Защищайте </a:t>
            </a:r>
            <a:r>
              <a:rPr lang="ru-RU" dirty="0"/>
              <a:t>свою репутацию - </a:t>
            </a:r>
            <a:r>
              <a:rPr lang="ru-RU" dirty="0" smtClean="0"/>
              <a:t>держите </a:t>
            </a:r>
            <a:r>
              <a:rPr lang="ru-RU" dirty="0"/>
              <a:t>ее в чистоте и </a:t>
            </a:r>
            <a:r>
              <a:rPr lang="ru-RU" dirty="0" smtClean="0"/>
              <a:t>задавайте </a:t>
            </a:r>
            <a:r>
              <a:rPr lang="ru-RU" dirty="0"/>
              <a:t>себе вопрос: </a:t>
            </a:r>
            <a:r>
              <a:rPr lang="ru-RU" dirty="0" smtClean="0"/>
              <a:t>хотели </a:t>
            </a:r>
            <a:r>
              <a:rPr lang="ru-RU" dirty="0"/>
              <a:t>бы </a:t>
            </a:r>
            <a:r>
              <a:rPr lang="ru-RU" dirty="0" smtClean="0"/>
              <a:t>вы</a:t>
            </a:r>
            <a:r>
              <a:rPr lang="ru-RU" dirty="0"/>
              <a:t>, чтобы другие пользователи видели, что </a:t>
            </a:r>
            <a:r>
              <a:rPr lang="ru-RU" dirty="0" smtClean="0"/>
              <a:t>вы загружаете? Подумайте, </a:t>
            </a:r>
            <a:r>
              <a:rPr lang="ru-RU" dirty="0"/>
              <a:t>прежде чем что-то опубликовать, написать и </a:t>
            </a:r>
            <a:r>
              <a:rPr lang="ru-RU" dirty="0" smtClean="0"/>
              <a:t>загрузить.</a:t>
            </a:r>
            <a:endParaRPr lang="ru-RU" dirty="0"/>
          </a:p>
          <a:p>
            <a:endParaRPr lang="ru-RU" dirty="0"/>
          </a:p>
        </p:txBody>
      </p:sp>
      <p:pic>
        <p:nvPicPr>
          <p:cNvPr id="17410" name="Picture 2" descr="Image result for социальные сет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13300" y="1524000"/>
            <a:ext cx="4330700" cy="2305050"/>
          </a:xfrm>
          <a:prstGeom prst="rect">
            <a:avLst/>
          </a:prstGeom>
          <a:noFill/>
        </p:spPr>
      </p:pic>
      <p:pic>
        <p:nvPicPr>
          <p:cNvPr id="17412" name="Picture 4" descr="Безопасность личной информаци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4191000"/>
            <a:ext cx="2381250" cy="2381250"/>
          </a:xfrm>
          <a:prstGeom prst="rect">
            <a:avLst/>
          </a:prstGeom>
          <a:noFill/>
        </p:spPr>
      </p:pic>
      <p:pic>
        <p:nvPicPr>
          <p:cNvPr id="17414" name="Picture 6" descr="Публикация личных фотографий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62750" y="4191000"/>
            <a:ext cx="2381250" cy="23812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Основные советы по безопасности в социальных </a:t>
            </a:r>
            <a:r>
              <a:rPr lang="ru-RU" dirty="0" smtClean="0"/>
              <a:t>сетях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76400"/>
            <a:ext cx="4038600" cy="4525963"/>
          </a:xfrm>
        </p:spPr>
        <p:txBody>
          <a:bodyPr>
            <a:normAutofit fontScale="85000" lnSpcReduction="20000"/>
          </a:bodyPr>
          <a:lstStyle/>
          <a:p>
            <a:pPr marL="514350" indent="-514350">
              <a:buNone/>
            </a:pPr>
            <a:r>
              <a:rPr lang="ru-RU" dirty="0" smtClean="0"/>
              <a:t>4.   Если </a:t>
            </a:r>
            <a:r>
              <a:rPr lang="ru-RU" dirty="0" smtClean="0"/>
              <a:t>вы говорите </a:t>
            </a:r>
            <a:r>
              <a:rPr lang="ru-RU" dirty="0"/>
              <a:t>с людьми, которых не </a:t>
            </a:r>
            <a:r>
              <a:rPr lang="ru-RU" dirty="0" smtClean="0"/>
              <a:t>знаете, </a:t>
            </a:r>
            <a:r>
              <a:rPr lang="ru-RU" dirty="0"/>
              <a:t>не </a:t>
            </a:r>
            <a:r>
              <a:rPr lang="ru-RU" dirty="0" smtClean="0"/>
              <a:t>используйте </a:t>
            </a:r>
            <a:r>
              <a:rPr lang="ru-RU" dirty="0"/>
              <a:t>свое реальное имя и другую личную </a:t>
            </a:r>
            <a:r>
              <a:rPr lang="ru-RU" dirty="0" smtClean="0"/>
              <a:t>информаци</a:t>
            </a:r>
            <a:r>
              <a:rPr lang="ru-RU" dirty="0" smtClean="0"/>
              <a:t>ю</a:t>
            </a:r>
            <a:r>
              <a:rPr lang="ru-RU" dirty="0" smtClean="0"/>
              <a:t>: </a:t>
            </a:r>
            <a:r>
              <a:rPr lang="ru-RU" dirty="0"/>
              <a:t>имя, место жительства, место учебы </a:t>
            </a:r>
            <a:r>
              <a:rPr lang="ru-RU" dirty="0" smtClean="0"/>
              <a:t>прочее</a:t>
            </a:r>
            <a:r>
              <a:rPr lang="ru-RU" dirty="0"/>
              <a:t>; </a:t>
            </a:r>
            <a:endParaRPr lang="ru-RU" dirty="0" smtClean="0"/>
          </a:p>
          <a:p>
            <a:pPr marL="514350" indent="-514350">
              <a:buNone/>
            </a:pPr>
            <a:r>
              <a:rPr lang="ru-RU" dirty="0" smtClean="0"/>
              <a:t>5.    </a:t>
            </a:r>
            <a:r>
              <a:rPr lang="ru-RU" dirty="0" smtClean="0"/>
              <a:t>Избегайте </a:t>
            </a:r>
            <a:r>
              <a:rPr lang="ru-RU" dirty="0"/>
              <a:t>размещения фотографий в Интернете, где </a:t>
            </a:r>
            <a:r>
              <a:rPr lang="ru-RU" dirty="0" smtClean="0"/>
              <a:t>вы изображены </a:t>
            </a:r>
            <a:r>
              <a:rPr lang="ru-RU" dirty="0"/>
              <a:t>на местности, по которой можно определить </a:t>
            </a:r>
            <a:r>
              <a:rPr lang="ru-RU" dirty="0" smtClean="0"/>
              <a:t>ваше местоположение </a:t>
            </a:r>
            <a:endParaRPr lang="ru-RU" dirty="0"/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endParaRPr lang="ru-RU"/>
          </a:p>
        </p:txBody>
      </p:sp>
      <p:pic>
        <p:nvPicPr>
          <p:cNvPr id="16386" name="Picture 2" descr="Image result for социальные сет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1435534"/>
            <a:ext cx="4038600" cy="2679266"/>
          </a:xfrm>
          <a:prstGeom prst="rect">
            <a:avLst/>
          </a:prstGeom>
          <a:noFill/>
        </p:spPr>
      </p:pic>
      <p:pic>
        <p:nvPicPr>
          <p:cNvPr id="16390" name="Picture 6" descr="Image result for правила безопасности в социальных сетях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4114800"/>
            <a:ext cx="4076942" cy="2133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Основные советы по безопасности в социальных </a:t>
            </a:r>
            <a:r>
              <a:rPr lang="ru-RU" dirty="0" smtClean="0"/>
              <a:t>сетях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76400"/>
            <a:ext cx="4038600" cy="4525963"/>
          </a:xfrm>
        </p:spPr>
        <p:txBody>
          <a:bodyPr>
            <a:normAutofit fontScale="77500" lnSpcReduction="20000"/>
          </a:bodyPr>
          <a:lstStyle/>
          <a:p>
            <a:pPr marL="514350" indent="-514350">
              <a:buNone/>
            </a:pPr>
            <a:r>
              <a:rPr lang="ru-RU" dirty="0" smtClean="0"/>
              <a:t>6.     При </a:t>
            </a:r>
            <a:r>
              <a:rPr lang="ru-RU" dirty="0"/>
              <a:t>регистрации в социальной сети необходимо использовать сложные пароли, состоящие из букв и цифр и с количеством знаков не менее </a:t>
            </a:r>
            <a:r>
              <a:rPr lang="ru-RU" dirty="0" smtClean="0"/>
              <a:t>8;  </a:t>
            </a:r>
          </a:p>
          <a:p>
            <a:pPr marL="514350" indent="-514350">
              <a:buNone/>
            </a:pPr>
            <a:r>
              <a:rPr lang="ru-RU" dirty="0" smtClean="0"/>
              <a:t>7.     Для </a:t>
            </a:r>
            <a:r>
              <a:rPr lang="ru-RU" dirty="0"/>
              <a:t>социальной сети, почты и других сайтов необходимо использовать разные пароли. Тогда если </a:t>
            </a:r>
            <a:r>
              <a:rPr lang="ru-RU" dirty="0" smtClean="0"/>
              <a:t>вас взломают</a:t>
            </a:r>
            <a:r>
              <a:rPr lang="ru-RU" dirty="0"/>
              <a:t>, то злоумышленники получат доступ только к одному месту, а не во все сразу. </a:t>
            </a:r>
          </a:p>
          <a:p>
            <a:pPr marL="514350" indent="-514350">
              <a:buNone/>
            </a:pPr>
            <a:endParaRPr lang="ru-RU" dirty="0"/>
          </a:p>
        </p:txBody>
      </p:sp>
      <p:pic>
        <p:nvPicPr>
          <p:cNvPr id="15368" name="Picture 8" descr="Image result for надежный пароль при регистрации в социальной сет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3471" y="1676400"/>
            <a:ext cx="4443026" cy="44005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 создать запоминающийся пароль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667000"/>
          </a:xfrm>
        </p:spPr>
        <p:txBody>
          <a:bodyPr/>
          <a:lstStyle/>
          <a:p>
            <a:r>
              <a:rPr lang="ru-RU" dirty="0" smtClean="0"/>
              <a:t>Чтобы запомнить надежные пароли, эксперты советуют сделать из сложного сочетания своеобразную аббревиатуру. На каждую букву, цифру и символ придумайте ассоциации и соберите из них предложения</a:t>
            </a:r>
            <a:endParaRPr lang="ru-RU" dirty="0"/>
          </a:p>
        </p:txBody>
      </p:sp>
      <p:pic>
        <p:nvPicPr>
          <p:cNvPr id="35842" name="Picture 2" descr="https://us.toluna.com/dpolls_images/2018/06/22/1ec27adf-c9bd-4135-8c4b-d106d561d662_x36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7800" y="4114800"/>
            <a:ext cx="2884424" cy="2590800"/>
          </a:xfrm>
          <a:prstGeom prst="rect">
            <a:avLst/>
          </a:prstGeom>
          <a:noFill/>
        </p:spPr>
      </p:pic>
      <p:pic>
        <p:nvPicPr>
          <p:cNvPr id="8" name="Picture 2" descr="Image result for надежный пароль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4191000"/>
            <a:ext cx="4281159" cy="2514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Основные советы по безопасной работе с электронными </a:t>
            </a:r>
            <a:r>
              <a:rPr lang="ru-RU" dirty="0" smtClean="0"/>
              <a:t>деньгами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Привяжите </a:t>
            </a:r>
            <a:r>
              <a:rPr lang="ru-RU" dirty="0"/>
              <a:t>к счету мобильный телефон. </a:t>
            </a:r>
            <a:r>
              <a:rPr lang="ru-RU" dirty="0" smtClean="0"/>
              <a:t>Это </a:t>
            </a:r>
            <a:r>
              <a:rPr lang="ru-RU" dirty="0"/>
              <a:t>самый удобный и быстрый способ восстановить доступ к счету. Привязанный телефон поможет, если </a:t>
            </a:r>
            <a:r>
              <a:rPr lang="ru-RU" dirty="0" smtClean="0"/>
              <a:t>вы забудете свой </a:t>
            </a:r>
            <a:r>
              <a:rPr lang="ru-RU" dirty="0"/>
              <a:t>платежный пароль или </a:t>
            </a:r>
            <a:r>
              <a:rPr lang="ru-RU" dirty="0" smtClean="0"/>
              <a:t>зайдете </a:t>
            </a:r>
            <a:r>
              <a:rPr lang="ru-RU" dirty="0"/>
              <a:t>на сайт с незнакомого устройства; 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Используйте </a:t>
            </a:r>
            <a:r>
              <a:rPr lang="ru-RU" dirty="0"/>
              <a:t>одноразовые пароли. После перехода на усиленную авторизацию </a:t>
            </a:r>
            <a:r>
              <a:rPr lang="ru-RU" dirty="0" smtClean="0"/>
              <a:t>вам </a:t>
            </a:r>
            <a:r>
              <a:rPr lang="ru-RU" dirty="0"/>
              <a:t>уже не будет угрожать опасность кражи или перехвата платежного </a:t>
            </a:r>
            <a:r>
              <a:rPr lang="ru-RU" dirty="0" smtClean="0"/>
              <a:t>пароля</a:t>
            </a:r>
            <a:endParaRPr lang="ru-RU" dirty="0"/>
          </a:p>
          <a:p>
            <a:endParaRPr lang="ru-RU" dirty="0"/>
          </a:p>
        </p:txBody>
      </p:sp>
      <p:pic>
        <p:nvPicPr>
          <p:cNvPr id="14342" name="Picture 6" descr="Image result for электронные деньг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5800" y="4343400"/>
            <a:ext cx="4191000" cy="2316511"/>
          </a:xfrm>
          <a:prstGeom prst="rect">
            <a:avLst/>
          </a:prstGeom>
          <a:noFill/>
        </p:spPr>
      </p:pic>
      <p:pic>
        <p:nvPicPr>
          <p:cNvPr id="14344" name="Picture 8" descr="Related imag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1600200"/>
            <a:ext cx="3810000" cy="264583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Основные советы по безопасной работе с электронными </a:t>
            </a:r>
            <a:r>
              <a:rPr lang="ru-RU" dirty="0" smtClean="0"/>
              <a:t>деньгами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8382000" cy="2666999"/>
          </a:xfrm>
        </p:spPr>
        <p:txBody>
          <a:bodyPr>
            <a:normAutofit fontScale="85000" lnSpcReduction="20000"/>
          </a:bodyPr>
          <a:lstStyle/>
          <a:p>
            <a:pPr marL="514350" indent="-514350">
              <a:buAutoNum type="arabicPeriod" startAt="3"/>
            </a:pPr>
            <a:r>
              <a:rPr lang="ru-RU" dirty="0" smtClean="0"/>
              <a:t>Выберите </a:t>
            </a:r>
            <a:r>
              <a:rPr lang="ru-RU" dirty="0" smtClean="0"/>
              <a:t>сложный пароль. Преступникам будет не просто угадать сложный пароль. </a:t>
            </a:r>
          </a:p>
          <a:p>
            <a:pPr marL="514350" indent="-514350">
              <a:buAutoNum type="arabicPeriod" startAt="3"/>
            </a:pPr>
            <a:r>
              <a:rPr lang="ru-RU" dirty="0" smtClean="0"/>
              <a:t>Надежные пароли — это пароли, которые содержат не менее 8 знаков и включают в себя строчные и прописные буквы, цифры и несколько символов, такие как знак доллара, фунта, восклицательный знак и т.п</a:t>
            </a:r>
            <a:r>
              <a:rPr lang="ru-RU" dirty="0" smtClean="0"/>
              <a:t>.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endParaRPr lang="ru-RU" b="1" dirty="0" smtClean="0">
              <a:solidFill>
                <a:srgbClr val="FF0000"/>
              </a:solidFill>
            </a:endParaRPr>
          </a:p>
          <a:p>
            <a:pPr marL="514350" indent="-514350">
              <a:buAutoNum type="arabicPeriod" startAt="3"/>
            </a:pPr>
            <a:r>
              <a:rPr lang="ru-RU" dirty="0" smtClean="0"/>
              <a:t>Не </a:t>
            </a:r>
            <a:r>
              <a:rPr lang="ru-RU" dirty="0" smtClean="0"/>
              <a:t>вводите </a:t>
            </a:r>
            <a:r>
              <a:rPr lang="ru-RU" dirty="0" smtClean="0"/>
              <a:t>свои личные данные на сайтах, которым не </a:t>
            </a:r>
            <a:r>
              <a:rPr lang="ru-RU" dirty="0" smtClean="0"/>
              <a:t>доверяете.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13314" name="Picture 2" descr="Image result for надежный парол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4419600"/>
            <a:ext cx="6578006" cy="2209800"/>
          </a:xfrm>
          <a:prstGeom prst="rect">
            <a:avLst/>
          </a:prstGeom>
          <a:noFill/>
        </p:spPr>
      </p:pic>
      <p:pic>
        <p:nvPicPr>
          <p:cNvPr id="6" name="Picture 2" descr="Related image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2400" y="4495800"/>
            <a:ext cx="3013156" cy="20097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Основные советы по безопасной работе с электронной </a:t>
            </a:r>
            <a:r>
              <a:rPr lang="ru-RU" dirty="0" smtClean="0"/>
              <a:t>почтой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3962400" cy="4495800"/>
          </a:xfrm>
        </p:spPr>
        <p:txBody>
          <a:bodyPr>
            <a:normAutofit fontScale="77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Надо </a:t>
            </a:r>
            <a:r>
              <a:rPr lang="ru-RU" dirty="0"/>
              <a:t>выбрать правильный почтовый сервис. В Интернете есть огромный выбор бесплатных почтовых сервисов, однако лучше доверять тем, кого </a:t>
            </a:r>
            <a:r>
              <a:rPr lang="ru-RU" dirty="0" smtClean="0"/>
              <a:t>знаете </a:t>
            </a:r>
            <a:r>
              <a:rPr lang="ru-RU" dirty="0"/>
              <a:t>и кто первый в рейтинге; 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Не </a:t>
            </a:r>
            <a:r>
              <a:rPr lang="ru-RU" dirty="0" smtClean="0"/>
              <a:t>указывайте </a:t>
            </a:r>
            <a:r>
              <a:rPr lang="ru-RU" dirty="0"/>
              <a:t>в личной почте личную информацию. Например, лучше выбрать </a:t>
            </a:r>
            <a:endParaRPr lang="en-US" dirty="0" smtClean="0"/>
          </a:p>
          <a:p>
            <a:pPr marL="514350" indent="-514350">
              <a:buNone/>
            </a:pPr>
            <a:r>
              <a:rPr lang="en-US" dirty="0" smtClean="0"/>
              <a:t> </a:t>
            </a:r>
            <a:r>
              <a:rPr lang="en-US" dirty="0" smtClean="0"/>
              <a:t>       </a:t>
            </a:r>
            <a:r>
              <a:rPr lang="ru-RU" dirty="0" smtClean="0"/>
              <a:t>«</a:t>
            </a:r>
            <a:r>
              <a:rPr lang="en-US" dirty="0" smtClean="0"/>
              <a:t>rock</a:t>
            </a:r>
            <a:r>
              <a:rPr lang="ru-RU" dirty="0" smtClean="0"/>
              <a:t>201</a:t>
            </a:r>
            <a:r>
              <a:rPr lang="en-US" dirty="0" smtClean="0"/>
              <a:t>5</a:t>
            </a:r>
            <a:r>
              <a:rPr lang="ru-RU" dirty="0" smtClean="0"/>
              <a:t>» </a:t>
            </a:r>
            <a:r>
              <a:rPr lang="ru-RU" dirty="0"/>
              <a:t>вместо </a:t>
            </a:r>
            <a:r>
              <a:rPr lang="ru-RU" dirty="0" smtClean="0"/>
              <a:t>«</a:t>
            </a:r>
            <a:r>
              <a:rPr lang="en-US" dirty="0" smtClean="0"/>
              <a:t>Ivanov12.04.2015</a:t>
            </a:r>
            <a:r>
              <a:rPr lang="en-US" dirty="0" smtClean="0"/>
              <a:t>@</a:t>
            </a:r>
            <a:r>
              <a:rPr lang="ru-RU" dirty="0" smtClean="0"/>
              <a:t>»; </a:t>
            </a:r>
            <a:endParaRPr lang="ru-RU" dirty="0"/>
          </a:p>
          <a:p>
            <a:endParaRPr lang="ru-RU" dirty="0"/>
          </a:p>
        </p:txBody>
      </p:sp>
      <p:pic>
        <p:nvPicPr>
          <p:cNvPr id="12290" name="Picture 2" descr="Image result for почтовые сервис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9600" y="3553022"/>
            <a:ext cx="4619625" cy="3304978"/>
          </a:xfrm>
          <a:prstGeom prst="rect">
            <a:avLst/>
          </a:prstGeom>
          <a:noFill/>
        </p:spPr>
      </p:pic>
      <p:pic>
        <p:nvPicPr>
          <p:cNvPr id="12292" name="Picture 4" descr="Image result for почтовые сервис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0200" y="1600200"/>
            <a:ext cx="2514600" cy="18859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Личное информационное пространство</a:t>
            </a:r>
            <a:r>
              <a:rPr lang="ru-RU" dirty="0" smtClean="0"/>
              <a:t> </a:t>
            </a:r>
            <a:r>
              <a:rPr lang="ru-RU" b="1" dirty="0" smtClean="0"/>
              <a:t>пользователя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743200"/>
          </a:xfrm>
        </p:spPr>
        <p:txBody>
          <a:bodyPr/>
          <a:lstStyle/>
          <a:p>
            <a:r>
              <a:rPr lang="ru-RU" dirty="0" smtClean="0"/>
              <a:t>это </a:t>
            </a:r>
            <a:r>
              <a:rPr lang="ru-RU" dirty="0" smtClean="0"/>
              <a:t>информационные ресурсы (файлы с программами, документами, </a:t>
            </a:r>
            <a:r>
              <a:rPr lang="ru-RU" dirty="0" err="1" smtClean="0"/>
              <a:t>веб-сайты</a:t>
            </a:r>
            <a:r>
              <a:rPr lang="ru-RU" dirty="0" smtClean="0"/>
              <a:t>, фотографии, видеофрагменты и др.), необходимые пользователю при работе на компьютере.</a:t>
            </a:r>
            <a:endParaRPr lang="ru-RU" dirty="0"/>
          </a:p>
        </p:txBody>
      </p:sp>
      <p:pic>
        <p:nvPicPr>
          <p:cNvPr id="1026" name="Picture 2" descr="Image result for программное обеспечение компьютер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24200" y="4038600"/>
            <a:ext cx="2844800" cy="2133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Основные советы по безопасной работе с электронной </a:t>
            </a:r>
            <a:r>
              <a:rPr lang="ru-RU" dirty="0" smtClean="0"/>
              <a:t>почтой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5562600" cy="2743200"/>
          </a:xfrm>
        </p:spPr>
        <p:txBody>
          <a:bodyPr>
            <a:normAutofit fontScale="55000" lnSpcReduction="20000"/>
          </a:bodyPr>
          <a:lstStyle/>
          <a:p>
            <a:pPr marL="514350" indent="-514350">
              <a:buAutoNum type="arabicPeriod" startAt="4"/>
            </a:pPr>
            <a:endParaRPr lang="en-US" dirty="0" smtClean="0"/>
          </a:p>
          <a:p>
            <a:pPr marL="514350" indent="-514350">
              <a:buAutoNum type="arabicPeriod" startAt="3"/>
            </a:pPr>
            <a:r>
              <a:rPr lang="ru-RU" dirty="0" smtClean="0"/>
              <a:t>Выберите </a:t>
            </a:r>
            <a:r>
              <a:rPr lang="ru-RU" dirty="0"/>
              <a:t>сложный пароль. Для каждого почтового ящика должен быть свой надежный, устойчивый к взлому пароль; </a:t>
            </a:r>
            <a:endParaRPr lang="en-US" dirty="0" smtClean="0"/>
          </a:p>
          <a:p>
            <a:pPr marL="514350" indent="-514350">
              <a:buAutoNum type="arabicPeriod" startAt="3"/>
            </a:pPr>
            <a:r>
              <a:rPr lang="ru-RU" dirty="0" smtClean="0"/>
              <a:t>Используйте </a:t>
            </a:r>
            <a:r>
              <a:rPr lang="ru-RU" dirty="0" smtClean="0"/>
              <a:t>двухэтапную авторизацию. Это когда помимо </a:t>
            </a:r>
            <a:r>
              <a:rPr lang="ru-RU" sz="2900" dirty="0" smtClean="0"/>
              <a:t>пароля</a:t>
            </a:r>
            <a:r>
              <a:rPr lang="ru-RU" dirty="0" smtClean="0"/>
              <a:t> нужно вводить код, присылаемый по </a:t>
            </a:r>
            <a:r>
              <a:rPr lang="en-US" dirty="0" smtClean="0"/>
              <a:t>SMS</a:t>
            </a:r>
            <a:r>
              <a:rPr lang="ru-RU" dirty="0" smtClean="0"/>
              <a:t>; При попытке смены пароля на </a:t>
            </a:r>
            <a:r>
              <a:rPr lang="ru-RU" sz="2900" dirty="0" smtClean="0"/>
              <a:t>почту</a:t>
            </a:r>
            <a:r>
              <a:rPr lang="ru-RU" dirty="0" smtClean="0"/>
              <a:t> или мобильное устройство пользователя придёт соответствующее уведомление, и злоумышленник не сможет осуществить взлом</a:t>
            </a:r>
            <a:endParaRPr lang="en-US" dirty="0" smtClean="0"/>
          </a:p>
          <a:p>
            <a:pPr marL="514350" indent="-514350">
              <a:buFont typeface="Arial" pitchFamily="34" charset="0"/>
              <a:buAutoNum type="arabicPeriod" startAt="4"/>
            </a:pPr>
            <a:r>
              <a:rPr lang="ru-RU" dirty="0" smtClean="0"/>
              <a:t>Если </a:t>
            </a:r>
            <a:r>
              <a:rPr lang="ru-RU" dirty="0"/>
              <a:t>есть возможность написать самому свой личный вопрос, </a:t>
            </a:r>
            <a:r>
              <a:rPr lang="ru-RU" dirty="0" smtClean="0"/>
              <a:t>используйте </a:t>
            </a:r>
            <a:r>
              <a:rPr lang="ru-RU" dirty="0"/>
              <a:t>эту </a:t>
            </a:r>
            <a:r>
              <a:rPr lang="ru-RU" dirty="0" smtClean="0"/>
              <a:t>возможность</a:t>
            </a:r>
            <a:endParaRPr lang="ru-RU" dirty="0"/>
          </a:p>
          <a:p>
            <a:pPr marL="514350" indent="-514350">
              <a:buAutoNum type="arabicPeriod" startAt="4"/>
            </a:pPr>
            <a:endParaRPr lang="ru-RU" dirty="0"/>
          </a:p>
          <a:p>
            <a:endParaRPr lang="ru-RU" dirty="0"/>
          </a:p>
        </p:txBody>
      </p:sp>
      <p:pic>
        <p:nvPicPr>
          <p:cNvPr id="11266" name="Picture 2" descr="Image result for электронная почта двухэтапная  авторизаци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3776512"/>
            <a:ext cx="5029200" cy="2871938"/>
          </a:xfrm>
          <a:prstGeom prst="rect">
            <a:avLst/>
          </a:prstGeom>
          <a:noFill/>
        </p:spPr>
      </p:pic>
      <p:pic>
        <p:nvPicPr>
          <p:cNvPr id="11268" name="Picture 4" descr="Related image"/>
          <p:cNvPicPr>
            <a:picLocks noChangeAspect="1" noChangeArrowheads="1"/>
          </p:cNvPicPr>
          <p:nvPr/>
        </p:nvPicPr>
        <p:blipFill>
          <a:blip r:embed="rId3" cstate="print"/>
          <a:srcRect r="50016"/>
          <a:stretch>
            <a:fillRect/>
          </a:stretch>
        </p:blipFill>
        <p:spPr bwMode="auto">
          <a:xfrm>
            <a:off x="5943600" y="1676400"/>
            <a:ext cx="2971800" cy="50063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Основные советы по безопасной работе с электронной </a:t>
            </a:r>
            <a:r>
              <a:rPr lang="ru-RU" dirty="0" smtClean="0"/>
              <a:t>почтой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8305800" cy="2209800"/>
          </a:xfrm>
        </p:spPr>
        <p:txBody>
          <a:bodyPr>
            <a:normAutofit fontScale="70000" lnSpcReduction="20000"/>
          </a:bodyPr>
          <a:lstStyle/>
          <a:p>
            <a:pPr marL="514350" indent="-514350">
              <a:buAutoNum type="arabicPeriod" startAt="6"/>
            </a:pPr>
            <a:r>
              <a:rPr lang="ru-RU" dirty="0" smtClean="0"/>
              <a:t>Используйте несколько </a:t>
            </a:r>
            <a:r>
              <a:rPr lang="ru-RU" dirty="0"/>
              <a:t>почтовых ящиков. Первый для частной переписки с адресатами, </a:t>
            </a:r>
            <a:r>
              <a:rPr lang="ru-RU" dirty="0" smtClean="0"/>
              <a:t>вы доверяете. </a:t>
            </a:r>
            <a:r>
              <a:rPr lang="ru-RU" dirty="0"/>
              <a:t>Это электронный адрес не надо использовать при регистрации на форумах и сайтах; </a:t>
            </a:r>
            <a:endParaRPr lang="ru-RU" dirty="0" smtClean="0"/>
          </a:p>
          <a:p>
            <a:pPr marL="514350" indent="-514350">
              <a:buAutoNum type="arabicPeriod" startAt="6"/>
            </a:pPr>
            <a:r>
              <a:rPr lang="ru-RU" dirty="0" smtClean="0"/>
              <a:t>Не </a:t>
            </a:r>
            <a:r>
              <a:rPr lang="ru-RU" dirty="0" smtClean="0"/>
              <a:t>открывайте </a:t>
            </a:r>
            <a:r>
              <a:rPr lang="ru-RU" dirty="0"/>
              <a:t>файлы и другие вложения в письмах даже если они пришли от </a:t>
            </a:r>
            <a:r>
              <a:rPr lang="ru-RU" dirty="0" smtClean="0"/>
              <a:t>друзей</a:t>
            </a:r>
            <a:r>
              <a:rPr lang="ru-RU" dirty="0"/>
              <a:t>. Лучше </a:t>
            </a:r>
            <a:r>
              <a:rPr lang="ru-RU" dirty="0" smtClean="0"/>
              <a:t>уточните </a:t>
            </a:r>
            <a:r>
              <a:rPr lang="ru-RU" dirty="0"/>
              <a:t>у них, отправляли ли они </a:t>
            </a:r>
            <a:r>
              <a:rPr lang="ru-RU" dirty="0" smtClean="0"/>
              <a:t>вам </a:t>
            </a:r>
            <a:r>
              <a:rPr lang="ru-RU" dirty="0"/>
              <a:t>эти файлы; </a:t>
            </a:r>
            <a:endParaRPr lang="ru-RU" dirty="0" smtClean="0"/>
          </a:p>
          <a:p>
            <a:pPr marL="514350" indent="-514350">
              <a:buAutoNum type="arabicPeriod" startAt="6"/>
            </a:pPr>
            <a:r>
              <a:rPr lang="ru-RU" dirty="0" smtClean="0"/>
              <a:t>После </a:t>
            </a:r>
            <a:r>
              <a:rPr lang="ru-RU" dirty="0"/>
              <a:t>окончания работы на почтовом сервисе перед закрытием вкладки с сайтом не </a:t>
            </a:r>
            <a:r>
              <a:rPr lang="ru-RU" dirty="0" smtClean="0"/>
              <a:t>забудьте </a:t>
            </a:r>
            <a:r>
              <a:rPr lang="ru-RU" dirty="0"/>
              <a:t>нажать на «Выйти».</a:t>
            </a:r>
          </a:p>
          <a:p>
            <a:pPr marL="514350" indent="-514350">
              <a:buNone/>
            </a:pPr>
            <a:endParaRPr lang="ru-RU" dirty="0"/>
          </a:p>
          <a:p>
            <a:endParaRPr lang="ru-RU" dirty="0"/>
          </a:p>
        </p:txBody>
      </p:sp>
      <p:pic>
        <p:nvPicPr>
          <p:cNvPr id="10242" name="Picture 2" descr="Image result for электронная почт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3962400"/>
            <a:ext cx="6172200" cy="274038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Основные советы для безопасности </a:t>
            </a:r>
            <a:r>
              <a:rPr lang="ru-RU" dirty="0" smtClean="0"/>
              <a:t>при использовании мобильного </a:t>
            </a:r>
            <a:r>
              <a:rPr lang="ru-RU" dirty="0"/>
              <a:t>телефона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828800"/>
            <a:ext cx="4038600" cy="4525963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Будьте осторожны, </a:t>
            </a:r>
            <a:r>
              <a:rPr lang="ru-RU" dirty="0"/>
              <a:t>ведь когда </a:t>
            </a:r>
            <a:r>
              <a:rPr lang="ru-RU" dirty="0" smtClean="0"/>
              <a:t>вам </a:t>
            </a:r>
            <a:r>
              <a:rPr lang="ru-RU" dirty="0"/>
              <a:t>предлагают бесплатный </a:t>
            </a:r>
            <a:r>
              <a:rPr lang="ru-RU" dirty="0" err="1"/>
              <a:t>контент</a:t>
            </a:r>
            <a:r>
              <a:rPr lang="ru-RU" dirty="0"/>
              <a:t>, в нем могут быть скрыты какие-то платные услуги; 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Думайте, </a:t>
            </a:r>
            <a:r>
              <a:rPr lang="ru-RU" dirty="0"/>
              <a:t>прежде чем отправить </a:t>
            </a:r>
            <a:r>
              <a:rPr lang="en-US" dirty="0"/>
              <a:t>SMS</a:t>
            </a:r>
            <a:r>
              <a:rPr lang="ru-RU" dirty="0"/>
              <a:t>, фото или видео. </a:t>
            </a:r>
            <a:r>
              <a:rPr lang="ru-RU" dirty="0" smtClean="0"/>
              <a:t>Вы </a:t>
            </a:r>
            <a:r>
              <a:rPr lang="ru-RU" dirty="0"/>
              <a:t>точно </a:t>
            </a:r>
            <a:r>
              <a:rPr lang="ru-RU" dirty="0" smtClean="0"/>
              <a:t>знаете, </a:t>
            </a:r>
            <a:r>
              <a:rPr lang="ru-RU" dirty="0"/>
              <a:t>где они будут в конечном итоге? </a:t>
            </a:r>
          </a:p>
        </p:txBody>
      </p:sp>
      <p:pic>
        <p:nvPicPr>
          <p:cNvPr id="9218" name="Picture 2" descr="Image result for использование мобильного телефона сервис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00" y="1905000"/>
            <a:ext cx="3200400" cy="4267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Основные советы для безопасности мобильного телефона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pPr marL="514350" indent="-514350">
              <a:buNone/>
            </a:pPr>
            <a:r>
              <a:rPr lang="ru-RU" dirty="0" smtClean="0"/>
              <a:t>3. </a:t>
            </a:r>
            <a:r>
              <a:rPr lang="ru-RU" dirty="0"/>
              <a:t>Необходимо обновлять операционную систему </a:t>
            </a:r>
            <a:r>
              <a:rPr lang="ru-RU" dirty="0" smtClean="0"/>
              <a:t>вашего </a:t>
            </a:r>
            <a:r>
              <a:rPr lang="ru-RU" dirty="0"/>
              <a:t>смартфона; </a:t>
            </a:r>
            <a:endParaRPr lang="ru-RU" dirty="0" smtClean="0"/>
          </a:p>
          <a:p>
            <a:pPr marL="514350" indent="-514350">
              <a:buNone/>
            </a:pPr>
            <a:r>
              <a:rPr lang="ru-RU" dirty="0" smtClean="0"/>
              <a:t>4</a:t>
            </a:r>
            <a:r>
              <a:rPr lang="ru-RU" dirty="0"/>
              <a:t>. </a:t>
            </a:r>
            <a:r>
              <a:rPr lang="ru-RU" dirty="0" smtClean="0"/>
              <a:t>Используйте </a:t>
            </a:r>
            <a:r>
              <a:rPr lang="ru-RU" dirty="0"/>
              <a:t>антивирусные программы для мобильных телефонов; </a:t>
            </a:r>
            <a:endParaRPr lang="ru-RU" dirty="0" smtClean="0"/>
          </a:p>
          <a:p>
            <a:pPr marL="514350" indent="-514350">
              <a:buNone/>
            </a:pPr>
            <a:r>
              <a:rPr lang="ru-RU" dirty="0" smtClean="0"/>
              <a:t>5</a:t>
            </a:r>
            <a:r>
              <a:rPr lang="ru-RU" dirty="0"/>
              <a:t>. Не </a:t>
            </a:r>
            <a:r>
              <a:rPr lang="ru-RU" dirty="0" smtClean="0"/>
              <a:t>загружайте </a:t>
            </a:r>
            <a:r>
              <a:rPr lang="ru-RU" dirty="0"/>
              <a:t>приложения от неизвестного источника, ведь они могут содержать вредоносное программное обеспечение;</a:t>
            </a:r>
          </a:p>
        </p:txBody>
      </p:sp>
      <p:pic>
        <p:nvPicPr>
          <p:cNvPr id="8194" name="Picture 2" descr="Image result for обновление операционной системы мобильного телефона"/>
          <p:cNvPicPr>
            <a:picLocks noChangeAspect="1" noChangeArrowheads="1"/>
          </p:cNvPicPr>
          <p:nvPr/>
        </p:nvPicPr>
        <p:blipFill>
          <a:blip r:embed="rId2" cstate="print"/>
          <a:srcRect l="32000" t="1778" r="26000" b="11111"/>
          <a:stretch>
            <a:fillRect/>
          </a:stretch>
        </p:blipFill>
        <p:spPr bwMode="auto">
          <a:xfrm>
            <a:off x="5410200" y="1524000"/>
            <a:ext cx="2220686" cy="2590800"/>
          </a:xfrm>
          <a:prstGeom prst="rect">
            <a:avLst/>
          </a:prstGeom>
          <a:noFill/>
        </p:spPr>
      </p:pic>
      <p:pic>
        <p:nvPicPr>
          <p:cNvPr id="8196" name="Picture 4" descr="Image result for обновление операционной системы мобильного телефон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4267200"/>
            <a:ext cx="3690938" cy="2362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5410200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>Основные советы для безопасности мобильного телефона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81000" y="1905000"/>
            <a:ext cx="5105400" cy="4525963"/>
          </a:xfrm>
        </p:spPr>
        <p:txBody>
          <a:bodyPr>
            <a:normAutofit/>
          </a:bodyPr>
          <a:lstStyle/>
          <a:p>
            <a:pPr marL="514350" indent="-514350">
              <a:buNone/>
            </a:pPr>
            <a:r>
              <a:rPr lang="ru-RU" dirty="0" smtClean="0"/>
              <a:t>6</a:t>
            </a:r>
            <a:r>
              <a:rPr lang="ru-RU" dirty="0"/>
              <a:t>. После того как </a:t>
            </a:r>
            <a:r>
              <a:rPr lang="ru-RU" dirty="0" smtClean="0"/>
              <a:t>вы выйдете </a:t>
            </a:r>
            <a:r>
              <a:rPr lang="ru-RU" dirty="0"/>
              <a:t>с сайта, где </a:t>
            </a:r>
            <a:r>
              <a:rPr lang="ru-RU" dirty="0" smtClean="0"/>
              <a:t>вводили </a:t>
            </a:r>
            <a:r>
              <a:rPr lang="ru-RU" dirty="0"/>
              <a:t>личную информацию, </a:t>
            </a:r>
            <a:r>
              <a:rPr lang="ru-RU" dirty="0" smtClean="0"/>
              <a:t>зайдите </a:t>
            </a:r>
            <a:r>
              <a:rPr lang="ru-RU" dirty="0"/>
              <a:t>в настройки браузера и </a:t>
            </a:r>
            <a:r>
              <a:rPr lang="ru-RU" dirty="0" smtClean="0"/>
              <a:t>удалите </a:t>
            </a:r>
            <a:r>
              <a:rPr lang="en-US" dirty="0"/>
              <a:t>cookies</a:t>
            </a:r>
            <a:r>
              <a:rPr lang="ru-RU" dirty="0"/>
              <a:t>; </a:t>
            </a:r>
            <a:endParaRPr lang="ru-RU" dirty="0" smtClean="0"/>
          </a:p>
          <a:p>
            <a:pPr marL="514350" indent="-514350">
              <a:buNone/>
            </a:pPr>
            <a:r>
              <a:rPr lang="ru-RU" dirty="0" smtClean="0"/>
              <a:t>7</a:t>
            </a:r>
            <a:r>
              <a:rPr lang="ru-RU" dirty="0"/>
              <a:t>. Периодически </a:t>
            </a:r>
            <a:r>
              <a:rPr lang="ru-RU" dirty="0" smtClean="0"/>
              <a:t>проверяйте, </a:t>
            </a:r>
            <a:r>
              <a:rPr lang="ru-RU" dirty="0"/>
              <a:t>какие платные услуги активированы на </a:t>
            </a:r>
            <a:r>
              <a:rPr lang="ru-RU" dirty="0" smtClean="0"/>
              <a:t>вашем номере</a:t>
            </a:r>
            <a:endParaRPr lang="ru-RU" dirty="0"/>
          </a:p>
        </p:txBody>
      </p:sp>
      <p:pic>
        <p:nvPicPr>
          <p:cNvPr id="7170" name="Picture 2" descr="Image result for настройки браузера и удали cookies с мобильного телефон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0" y="304800"/>
            <a:ext cx="3277607" cy="6019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Основные советы для безопасности мобильного телефона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 marL="514350" indent="-514350">
              <a:buNone/>
            </a:pPr>
            <a:r>
              <a:rPr lang="ru-RU" dirty="0" smtClean="0"/>
              <a:t>8. </a:t>
            </a:r>
            <a:r>
              <a:rPr lang="ru-RU" dirty="0" smtClean="0"/>
              <a:t>Давайте </a:t>
            </a:r>
            <a:r>
              <a:rPr lang="ru-RU" dirty="0"/>
              <a:t>свой номер мобильного телефона только людям, которых ты </a:t>
            </a:r>
            <a:r>
              <a:rPr lang="ru-RU" dirty="0" smtClean="0"/>
              <a:t>знаете </a:t>
            </a:r>
            <a:r>
              <a:rPr lang="ru-RU" dirty="0"/>
              <a:t>и кому </a:t>
            </a:r>
            <a:r>
              <a:rPr lang="ru-RU" dirty="0" smtClean="0"/>
              <a:t>доверяете; </a:t>
            </a:r>
            <a:endParaRPr lang="ru-RU" dirty="0" smtClean="0"/>
          </a:p>
          <a:p>
            <a:pPr marL="514350" indent="-514350">
              <a:buNone/>
            </a:pPr>
            <a:r>
              <a:rPr lang="ru-RU" dirty="0" smtClean="0"/>
              <a:t>9</a:t>
            </a:r>
            <a:r>
              <a:rPr lang="ru-RU" dirty="0"/>
              <a:t>. </a:t>
            </a:r>
            <a:r>
              <a:rPr lang="en-US" dirty="0"/>
              <a:t>Bluetooth</a:t>
            </a:r>
            <a:r>
              <a:rPr lang="ru-RU" dirty="0"/>
              <a:t> должен быть выключен, когда </a:t>
            </a:r>
            <a:r>
              <a:rPr lang="ru-RU" dirty="0" smtClean="0"/>
              <a:t>вы </a:t>
            </a:r>
            <a:r>
              <a:rPr lang="ru-RU" dirty="0"/>
              <a:t>им не </a:t>
            </a:r>
            <a:r>
              <a:rPr lang="ru-RU" dirty="0" smtClean="0"/>
              <a:t>пользуетесь. </a:t>
            </a:r>
            <a:r>
              <a:rPr lang="ru-RU" dirty="0"/>
              <a:t>Не </a:t>
            </a:r>
            <a:r>
              <a:rPr lang="ru-RU" dirty="0" smtClean="0"/>
              <a:t>забывайте </a:t>
            </a:r>
            <a:r>
              <a:rPr lang="ru-RU" dirty="0"/>
              <a:t>иногда проверять это.</a:t>
            </a:r>
          </a:p>
          <a:p>
            <a:pPr marL="514350" indent="-514350">
              <a:buNone/>
            </a:pPr>
            <a:endParaRPr lang="ru-RU" dirty="0"/>
          </a:p>
        </p:txBody>
      </p:sp>
      <p:pic>
        <p:nvPicPr>
          <p:cNvPr id="6146" name="Picture 2" descr="Выключаем Bluetooth на Mac"/>
          <p:cNvPicPr>
            <a:picLocks noChangeAspect="1" noChangeArrowheads="1"/>
          </p:cNvPicPr>
          <p:nvPr/>
        </p:nvPicPr>
        <p:blipFill>
          <a:blip r:embed="rId2" cstate="print"/>
          <a:srcRect l="2344" t="9668" r="64063" b="3323"/>
          <a:stretch>
            <a:fillRect/>
          </a:stretch>
        </p:blipFill>
        <p:spPr bwMode="auto">
          <a:xfrm>
            <a:off x="5715000" y="1447800"/>
            <a:ext cx="3124200" cy="523121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err="1" smtClean="0"/>
              <a:t>Фишинг</a:t>
            </a:r>
            <a:r>
              <a:rPr lang="ru-RU" b="1" dirty="0" smtClean="0"/>
              <a:t> или кража личных данных </a:t>
            </a:r>
            <a:endParaRPr lang="ru-RU" b="1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25963"/>
          </a:xfrm>
        </p:spPr>
        <p:txBody>
          <a:bodyPr/>
          <a:lstStyle/>
          <a:p>
            <a:r>
              <a:rPr lang="ru-RU" dirty="0" smtClean="0"/>
              <a:t>Главная </a:t>
            </a:r>
            <a:r>
              <a:rPr lang="ru-RU" dirty="0"/>
              <a:t>цель </a:t>
            </a:r>
            <a:r>
              <a:rPr lang="ru-RU" dirty="0" err="1" smtClean="0"/>
              <a:t>фишинга</a:t>
            </a:r>
            <a:r>
              <a:rPr lang="ru-RU" dirty="0" smtClean="0"/>
              <a:t> </a:t>
            </a:r>
            <a:r>
              <a:rPr lang="ru-RU" dirty="0"/>
              <a:t>- вида </a:t>
            </a:r>
            <a:r>
              <a:rPr lang="ru-RU" dirty="0" err="1"/>
              <a:t>Интернет-мошенничества</a:t>
            </a:r>
            <a:r>
              <a:rPr lang="ru-RU" dirty="0"/>
              <a:t>, состоит в получении конфиденциальных данных пользователей — логинов и паролей. </a:t>
            </a:r>
            <a:endParaRPr lang="ru-RU" dirty="0" smtClean="0"/>
          </a:p>
          <a:p>
            <a:r>
              <a:rPr lang="ru-RU" dirty="0" smtClean="0"/>
              <a:t>На </a:t>
            </a:r>
            <a:r>
              <a:rPr lang="ru-RU" dirty="0"/>
              <a:t>английском языке </a:t>
            </a:r>
            <a:r>
              <a:rPr lang="en-US" dirty="0"/>
              <a:t>phishing</a:t>
            </a:r>
            <a:r>
              <a:rPr lang="ru-RU" dirty="0"/>
              <a:t> читается как </a:t>
            </a:r>
            <a:r>
              <a:rPr lang="ru-RU" dirty="0" err="1"/>
              <a:t>фишинг</a:t>
            </a:r>
            <a:r>
              <a:rPr lang="ru-RU" dirty="0"/>
              <a:t> (от </a:t>
            </a:r>
            <a:r>
              <a:rPr lang="en-US" dirty="0"/>
              <a:t>fishing</a:t>
            </a:r>
            <a:r>
              <a:rPr lang="ru-RU" dirty="0"/>
              <a:t> — рыбная ловля, </a:t>
            </a:r>
            <a:r>
              <a:rPr lang="en-US" dirty="0"/>
              <a:t>password</a:t>
            </a:r>
            <a:r>
              <a:rPr lang="ru-RU" dirty="0"/>
              <a:t> — пароль). </a:t>
            </a:r>
          </a:p>
        </p:txBody>
      </p:sp>
      <p:pic>
        <p:nvPicPr>
          <p:cNvPr id="5122" name="Picture 2" descr="Related 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0" y="5105400"/>
            <a:ext cx="2387726" cy="16097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Основные советы по борьбе с </a:t>
            </a:r>
            <a:r>
              <a:rPr lang="ru-RU" dirty="0" err="1" smtClean="0"/>
              <a:t>фишингом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1900" dirty="0" smtClean="0"/>
              <a:t>Следите </a:t>
            </a:r>
            <a:r>
              <a:rPr lang="ru-RU" sz="1900" dirty="0"/>
              <a:t>за своим </a:t>
            </a:r>
            <a:r>
              <a:rPr lang="ru-RU" sz="1900" dirty="0" err="1"/>
              <a:t>аккаунтом</a:t>
            </a:r>
            <a:r>
              <a:rPr lang="ru-RU" sz="1900" dirty="0"/>
              <a:t>. Если </a:t>
            </a:r>
            <a:r>
              <a:rPr lang="ru-RU" sz="1900" dirty="0" smtClean="0"/>
              <a:t>вы подозреваете, </a:t>
            </a:r>
            <a:r>
              <a:rPr lang="ru-RU" sz="1900" dirty="0"/>
              <a:t>что </a:t>
            </a:r>
            <a:r>
              <a:rPr lang="ru-RU" sz="1900" dirty="0" smtClean="0"/>
              <a:t>ваша </a:t>
            </a:r>
            <a:r>
              <a:rPr lang="ru-RU" sz="1900" dirty="0"/>
              <a:t>анкета была взломана, то необходимо заблокировать ее и сообщить администраторам ресурса об этом как можно скорее; </a:t>
            </a:r>
            <a:endParaRPr lang="ru-RU" sz="1900" dirty="0" smtClean="0"/>
          </a:p>
          <a:p>
            <a:pPr marL="514350" indent="-514350">
              <a:buFont typeface="+mj-lt"/>
              <a:buAutoNum type="arabicPeriod"/>
            </a:pPr>
            <a:r>
              <a:rPr lang="ru-RU" sz="1900" dirty="0" smtClean="0"/>
              <a:t>Используйте </a:t>
            </a:r>
            <a:r>
              <a:rPr lang="ru-RU" sz="1900" dirty="0"/>
              <a:t>безопасные </a:t>
            </a:r>
            <a:r>
              <a:rPr lang="ru-RU" sz="1900" dirty="0" err="1"/>
              <a:t>веб-сайты</a:t>
            </a:r>
            <a:r>
              <a:rPr lang="ru-RU" sz="1900" dirty="0"/>
              <a:t>, в том числе, </a:t>
            </a:r>
            <a:r>
              <a:rPr lang="ru-RU" sz="1900" dirty="0" smtClean="0"/>
              <a:t>интернет магазинов </a:t>
            </a:r>
            <a:r>
              <a:rPr lang="ru-RU" sz="1900" dirty="0"/>
              <a:t>и поисковых систем; </a:t>
            </a:r>
            <a:endParaRPr lang="ru-RU" sz="1900" dirty="0" smtClean="0"/>
          </a:p>
          <a:p>
            <a:pPr marL="514350" indent="-514350">
              <a:buFont typeface="+mj-lt"/>
              <a:buAutoNum type="arabicPeriod"/>
            </a:pPr>
            <a:r>
              <a:rPr lang="ru-RU" sz="1900" dirty="0" smtClean="0"/>
              <a:t>Используйте </a:t>
            </a:r>
            <a:r>
              <a:rPr lang="ru-RU" sz="1900" dirty="0"/>
              <a:t>сложные и разные пароли. Таким образом, если </a:t>
            </a:r>
            <a:r>
              <a:rPr lang="ru-RU" sz="1900" dirty="0" smtClean="0"/>
              <a:t>вас взломают</a:t>
            </a:r>
            <a:r>
              <a:rPr lang="ru-RU" sz="1900" dirty="0"/>
              <a:t>, то злоумышленники получат доступ только к одному </a:t>
            </a:r>
            <a:r>
              <a:rPr lang="ru-RU" sz="1900" dirty="0" smtClean="0"/>
              <a:t>вашему </a:t>
            </a:r>
            <a:r>
              <a:rPr lang="ru-RU" sz="1900" dirty="0"/>
              <a:t>профилю в сети, а не ко </a:t>
            </a:r>
            <a:r>
              <a:rPr lang="ru-RU" sz="1900" dirty="0" smtClean="0"/>
              <a:t>всем </a:t>
            </a:r>
            <a:endParaRPr lang="ru-RU" sz="1900" dirty="0"/>
          </a:p>
        </p:txBody>
      </p:sp>
      <p:pic>
        <p:nvPicPr>
          <p:cNvPr id="4098" name="Picture 2" descr="Image result for правила информационной безопасности в социальных сетях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38800" y="1600200"/>
            <a:ext cx="2667000" cy="1479637"/>
          </a:xfrm>
          <a:prstGeom prst="rect">
            <a:avLst/>
          </a:prstGeom>
          <a:noFill/>
        </p:spPr>
      </p:pic>
      <p:sp>
        <p:nvSpPr>
          <p:cNvPr id="4100" name="AutoShape 4" descr="Image result for безопасные веб-сайт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2" name="AutoShape 6" descr="Image result for безопасные веб-сайт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4" name="AutoShape 8" descr="Image result for безопасные веб-сайт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6" name="AutoShape 10" descr="Image result for безопасные веб-сайт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8" name="AutoShape 12" descr="Image result for безопасные веб-сайт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" name="Рисунок 10" descr="downloa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38800" y="4648200"/>
            <a:ext cx="2712567" cy="2133600"/>
          </a:xfrm>
          <a:prstGeom prst="rect">
            <a:avLst/>
          </a:prstGeom>
        </p:spPr>
      </p:pic>
      <p:pic>
        <p:nvPicPr>
          <p:cNvPr id="4110" name="Picture 14" descr="Image result for сложные парол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8200" y="3124200"/>
            <a:ext cx="4320918" cy="1524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Основные советы по борьбе с </a:t>
            </a:r>
            <a:r>
              <a:rPr lang="ru-RU" dirty="0" err="1" smtClean="0"/>
              <a:t>фишингом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28600" y="1600200"/>
            <a:ext cx="3810000" cy="480060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/>
              <a:t>4. Если </a:t>
            </a:r>
            <a:r>
              <a:rPr lang="ru-RU" dirty="0" smtClean="0"/>
              <a:t>вас </a:t>
            </a:r>
            <a:r>
              <a:rPr lang="ru-RU" dirty="0"/>
              <a:t>взломали, то необходимо предупредить всех своих знакомых, которые добавлены у </a:t>
            </a:r>
            <a:r>
              <a:rPr lang="ru-RU" dirty="0" smtClean="0"/>
              <a:t>вас в </a:t>
            </a:r>
            <a:r>
              <a:rPr lang="ru-RU" dirty="0"/>
              <a:t>друзьях, о том, что </a:t>
            </a:r>
            <a:r>
              <a:rPr lang="ru-RU" dirty="0" smtClean="0"/>
              <a:t>вас </a:t>
            </a:r>
            <a:r>
              <a:rPr lang="ru-RU" dirty="0"/>
              <a:t>взломали и, возможно, от </a:t>
            </a:r>
            <a:r>
              <a:rPr lang="ru-RU" dirty="0" smtClean="0"/>
              <a:t>вашего </a:t>
            </a:r>
            <a:r>
              <a:rPr lang="ru-RU" dirty="0"/>
              <a:t>имени будет рассылаться спам и ссылки на </a:t>
            </a:r>
            <a:r>
              <a:rPr lang="ru-RU" dirty="0" err="1"/>
              <a:t>фишинговые</a:t>
            </a:r>
            <a:r>
              <a:rPr lang="ru-RU" dirty="0"/>
              <a:t> сайты; </a:t>
            </a:r>
            <a:endParaRPr lang="en-US" dirty="0" smtClean="0"/>
          </a:p>
          <a:p>
            <a:pPr>
              <a:buNone/>
            </a:pPr>
            <a:endParaRPr lang="ru-RU" sz="1400" dirty="0" smtClean="0"/>
          </a:p>
          <a:p>
            <a:pPr>
              <a:buNone/>
            </a:pPr>
            <a:r>
              <a:rPr lang="ru-RU" dirty="0" smtClean="0"/>
              <a:t>5</a:t>
            </a:r>
            <a:r>
              <a:rPr lang="ru-RU" dirty="0"/>
              <a:t>. </a:t>
            </a:r>
            <a:r>
              <a:rPr lang="ru-RU" dirty="0" smtClean="0"/>
              <a:t>Установите </a:t>
            </a:r>
            <a:r>
              <a:rPr lang="ru-RU" dirty="0"/>
              <a:t>надежный пароль (</a:t>
            </a:r>
            <a:r>
              <a:rPr lang="en-US" dirty="0"/>
              <a:t>PIN</a:t>
            </a:r>
            <a:r>
              <a:rPr lang="ru-RU" dirty="0"/>
              <a:t>) на мобильный телефон; </a:t>
            </a:r>
            <a:endParaRPr lang="en-US" dirty="0" smtClean="0"/>
          </a:p>
          <a:p>
            <a:pPr>
              <a:buNone/>
            </a:pPr>
            <a:endParaRPr lang="ru-RU" sz="1400" dirty="0" smtClean="0"/>
          </a:p>
          <a:p>
            <a:pPr>
              <a:buNone/>
            </a:pPr>
            <a:r>
              <a:rPr lang="ru-RU" dirty="0" smtClean="0"/>
              <a:t>6</a:t>
            </a:r>
            <a:r>
              <a:rPr lang="ru-RU" dirty="0"/>
              <a:t>. </a:t>
            </a:r>
            <a:r>
              <a:rPr lang="ru-RU" dirty="0" smtClean="0"/>
              <a:t>Отключите сохранение </a:t>
            </a:r>
            <a:r>
              <a:rPr lang="ru-RU" dirty="0"/>
              <a:t>пароля в </a:t>
            </a:r>
            <a:r>
              <a:rPr lang="ru-RU" dirty="0" smtClean="0"/>
              <a:t>браузере</a:t>
            </a:r>
            <a:endParaRPr lang="en-US" dirty="0" smtClean="0"/>
          </a:p>
          <a:p>
            <a:pPr>
              <a:buNone/>
            </a:pPr>
            <a:endParaRPr lang="ru-RU" sz="1400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endParaRPr lang="ru-RU"/>
          </a:p>
        </p:txBody>
      </p:sp>
      <p:pic>
        <p:nvPicPr>
          <p:cNvPr id="3074" name="Picture 2" descr="Image result for пароли в социальных сетях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5800" y="1447800"/>
            <a:ext cx="4419600" cy="2145533"/>
          </a:xfrm>
          <a:prstGeom prst="rect">
            <a:avLst/>
          </a:prstGeom>
          <a:noFill/>
        </p:spPr>
      </p:pic>
      <p:pic>
        <p:nvPicPr>
          <p:cNvPr id="3076" name="Picture 4" descr="Related imag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0" y="3581400"/>
            <a:ext cx="4532922" cy="304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Заключение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676400"/>
            <a:ext cx="5257800" cy="4449763"/>
          </a:xfrm>
        </p:spPr>
        <p:txBody>
          <a:bodyPr>
            <a:normAutofit fontScale="85000" lnSpcReduction="10000"/>
          </a:bodyPr>
          <a:lstStyle/>
          <a:p>
            <a:r>
              <a:rPr lang="ru-RU" dirty="0"/>
              <a:t>Ваше личное информационное пространство нуждается в разносторонней защите</a:t>
            </a:r>
            <a:r>
              <a:rPr lang="ru-RU" dirty="0" smtClean="0"/>
              <a:t>.</a:t>
            </a:r>
          </a:p>
          <a:p>
            <a:r>
              <a:rPr lang="ru-RU" dirty="0" smtClean="0"/>
              <a:t> </a:t>
            </a:r>
            <a:r>
              <a:rPr lang="ru-RU" dirty="0"/>
              <a:t>Главный фактор его безопасности - это вы сами, ваша культура и ответственность. </a:t>
            </a:r>
            <a:endParaRPr lang="ru-RU" dirty="0" smtClean="0"/>
          </a:p>
          <a:p>
            <a:r>
              <a:rPr lang="en-US" b="1" dirty="0" err="1" smtClean="0"/>
              <a:t>Соблюдение</a:t>
            </a:r>
            <a:r>
              <a:rPr lang="en-US" b="1" dirty="0" smtClean="0"/>
              <a:t> </a:t>
            </a:r>
            <a:r>
              <a:rPr lang="en-US" b="1" dirty="0" err="1"/>
              <a:t>простых</a:t>
            </a:r>
            <a:r>
              <a:rPr lang="en-US" b="1" dirty="0"/>
              <a:t> </a:t>
            </a:r>
            <a:r>
              <a:rPr lang="en-US" b="1" dirty="0" err="1"/>
              <a:t>правил</a:t>
            </a:r>
            <a:r>
              <a:rPr lang="en-US" b="1" dirty="0"/>
              <a:t> </a:t>
            </a:r>
            <a:r>
              <a:rPr lang="en-US" b="1" dirty="0" err="1"/>
              <a:t>предосторожности</a:t>
            </a:r>
            <a:r>
              <a:rPr lang="en-US" b="1" dirty="0"/>
              <a:t> </a:t>
            </a:r>
            <a:r>
              <a:rPr lang="en-US" b="1" dirty="0" err="1"/>
              <a:t>поможет</a:t>
            </a:r>
            <a:r>
              <a:rPr lang="en-US" b="1" dirty="0"/>
              <a:t> </a:t>
            </a:r>
            <a:r>
              <a:rPr lang="en-US" b="1" dirty="0" err="1"/>
              <a:t>избежать</a:t>
            </a:r>
            <a:r>
              <a:rPr lang="en-US" b="1" dirty="0"/>
              <a:t> </a:t>
            </a:r>
            <a:r>
              <a:rPr lang="en-US" b="1" dirty="0" err="1"/>
              <a:t>потерь</a:t>
            </a:r>
            <a:r>
              <a:rPr lang="en-US" b="1" dirty="0"/>
              <a:t> </a:t>
            </a:r>
            <a:r>
              <a:rPr lang="en-US" b="1" dirty="0" err="1"/>
              <a:t>информации</a:t>
            </a:r>
            <a:r>
              <a:rPr lang="en-US" b="1" dirty="0"/>
              <a:t>!</a:t>
            </a:r>
            <a:endParaRPr lang="ru-RU" dirty="0"/>
          </a:p>
        </p:txBody>
      </p:sp>
      <p:pic>
        <p:nvPicPr>
          <p:cNvPr id="2050" name="Picture 2" descr="Image result for защита информации в интернет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0" y="1828800"/>
            <a:ext cx="3257550" cy="38004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74" name="Picture 10" descr="Image result for нелицензионное программное обеспеч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3733800"/>
            <a:ext cx="3877733" cy="218122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Виды угроз информационному пространству</a:t>
            </a:r>
            <a:r>
              <a:rPr lang="ru-RU" b="1" dirty="0" smtClean="0"/>
              <a:t>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6553200" cy="2133600"/>
          </a:xfrm>
        </p:spPr>
        <p:txBody>
          <a:bodyPr/>
          <a:lstStyle/>
          <a:p>
            <a:pPr lvl="0"/>
            <a:r>
              <a:rPr lang="ru-RU" dirty="0" smtClean="0"/>
              <a:t>аппаратные</a:t>
            </a:r>
            <a:r>
              <a:rPr lang="ru-RU" dirty="0" smtClean="0"/>
              <a:t>;</a:t>
            </a:r>
          </a:p>
          <a:p>
            <a:pPr lvl="0"/>
            <a:r>
              <a:rPr lang="ru-RU" dirty="0" smtClean="0"/>
              <a:t>пользовательские;</a:t>
            </a:r>
          </a:p>
          <a:p>
            <a:pPr lvl="0"/>
            <a:r>
              <a:rPr lang="ru-RU" dirty="0" smtClean="0"/>
              <a:t>внешние.</a:t>
            </a:r>
          </a:p>
          <a:p>
            <a:endParaRPr lang="ru-RU" dirty="0"/>
          </a:p>
        </p:txBody>
      </p:sp>
      <p:pic>
        <p:nvPicPr>
          <p:cNvPr id="36868" name="Picture 4" descr="Image result for вышел из строя винчестер"/>
          <p:cNvPicPr>
            <a:picLocks noChangeAspect="1" noChangeArrowheads="1"/>
          </p:cNvPicPr>
          <p:nvPr/>
        </p:nvPicPr>
        <p:blipFill>
          <a:blip r:embed="rId3" cstate="print"/>
          <a:srcRect t="3333" r="20833"/>
          <a:stretch>
            <a:fillRect/>
          </a:stretch>
        </p:blipFill>
        <p:spPr bwMode="auto">
          <a:xfrm>
            <a:off x="4648200" y="1447800"/>
            <a:ext cx="2895600" cy="2209800"/>
          </a:xfrm>
          <a:prstGeom prst="rect">
            <a:avLst/>
          </a:prstGeom>
          <a:noFill/>
        </p:spPr>
      </p:pic>
      <p:pic>
        <p:nvPicPr>
          <p:cNvPr id="36870" name="Picture 6" descr="Image result for кофе пролил на компьютер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00800" y="3657600"/>
            <a:ext cx="2362200" cy="1798629"/>
          </a:xfrm>
          <a:prstGeom prst="rect">
            <a:avLst/>
          </a:prstGeom>
          <a:noFill/>
        </p:spPr>
      </p:pic>
      <p:pic>
        <p:nvPicPr>
          <p:cNvPr id="36872" name="Picture 8" descr="Image result for нелицензионное программное обеспечение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38600" y="4572000"/>
            <a:ext cx="2656030" cy="21240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Аппаратные угрозы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4495800" cy="4648200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20000"/>
              </a:lnSpc>
            </a:pPr>
            <a:r>
              <a:rPr lang="ru-RU" b="1" dirty="0" smtClean="0"/>
              <a:t>Аппаратные угрозы</a:t>
            </a:r>
            <a:r>
              <a:rPr lang="ru-RU" dirty="0" smtClean="0"/>
              <a:t> - </a:t>
            </a:r>
            <a:r>
              <a:rPr lang="ru-RU" dirty="0" err="1" smtClean="0"/>
              <a:t>угрозы</a:t>
            </a:r>
            <a:r>
              <a:rPr lang="ru-RU" dirty="0" smtClean="0"/>
              <a:t>, связанные с внезапным отказом оборудования. </a:t>
            </a:r>
            <a:endParaRPr lang="ru-RU" dirty="0" smtClean="0"/>
          </a:p>
          <a:p>
            <a:pPr>
              <a:lnSpc>
                <a:spcPct val="120000"/>
              </a:lnSpc>
            </a:pPr>
            <a:endParaRPr lang="ru-RU" dirty="0" smtClean="0"/>
          </a:p>
          <a:p>
            <a:pPr>
              <a:lnSpc>
                <a:spcPct val="120000"/>
              </a:lnSpc>
            </a:pPr>
            <a:r>
              <a:rPr lang="ru-RU" dirty="0" smtClean="0"/>
              <a:t>Отказ </a:t>
            </a:r>
            <a:r>
              <a:rPr lang="ru-RU" dirty="0" smtClean="0"/>
              <a:t>жесткого диска может привести к потере всей информации, что повлечет необходимость полного восстановления информационного пространства пользователя.  </a:t>
            </a:r>
            <a:endParaRPr lang="ru-RU" dirty="0" smtClean="0"/>
          </a:p>
          <a:p>
            <a:pPr>
              <a:lnSpc>
                <a:spcPct val="120000"/>
              </a:lnSpc>
            </a:pPr>
            <a:endParaRPr lang="ru-RU" dirty="0" smtClean="0"/>
          </a:p>
          <a:p>
            <a:pPr>
              <a:lnSpc>
                <a:spcPct val="120000"/>
              </a:lnSpc>
            </a:pPr>
            <a:r>
              <a:rPr lang="ru-RU" dirty="0" smtClean="0"/>
              <a:t>В </a:t>
            </a:r>
            <a:r>
              <a:rPr lang="ru-RU" dirty="0" smtClean="0"/>
              <a:t>определенной степени защитой может служить резервное копирование данных.</a:t>
            </a:r>
          </a:p>
          <a:p>
            <a:endParaRPr lang="ru-RU" dirty="0"/>
          </a:p>
        </p:txBody>
      </p:sp>
      <p:pic>
        <p:nvPicPr>
          <p:cNvPr id="4" name="Picture 2" descr="Image result for вышел из строя винчестер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5400" y="1371600"/>
            <a:ext cx="3733800" cy="2803153"/>
          </a:xfrm>
          <a:prstGeom prst="rect">
            <a:avLst/>
          </a:prstGeom>
          <a:noFill/>
        </p:spPr>
      </p:pic>
      <p:pic>
        <p:nvPicPr>
          <p:cNvPr id="5" name="Picture 10" descr="Image result for резервное копирование данных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1600" y="4267200"/>
            <a:ext cx="3581400" cy="23363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Пользовательские угрозы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3886200" cy="4525963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Пользовательские угрозы </a:t>
            </a:r>
            <a:r>
              <a:rPr lang="ru-RU" dirty="0" smtClean="0"/>
              <a:t>- </a:t>
            </a:r>
            <a:r>
              <a:rPr lang="ru-RU" dirty="0" smtClean="0"/>
              <a:t>угрозы, источником которых является сам пользователь (установка нелицензионного ПО, забытые или неправильно введенные пароли, невнимательность, беспечность и т.д.). 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Современные </a:t>
            </a:r>
            <a:r>
              <a:rPr lang="ru-RU" dirty="0" smtClean="0"/>
              <a:t>ОС в качестве защите от этого вида угроз  предоставляют специальные средства, всплывающие сообщения и фоновые процессы.</a:t>
            </a:r>
          </a:p>
          <a:p>
            <a:endParaRPr lang="ru-RU" dirty="0"/>
          </a:p>
        </p:txBody>
      </p:sp>
      <p:sp>
        <p:nvSpPr>
          <p:cNvPr id="38916" name="AutoShape 4" descr="Image result for кофе пролил на компьютер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8918" name="AutoShape 6" descr="Image result for кофе пролил на компьютер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8924" name="Picture 12" descr="Image result for забыл пароль"/>
          <p:cNvPicPr>
            <a:picLocks noChangeAspect="1" noChangeArrowheads="1"/>
          </p:cNvPicPr>
          <p:nvPr/>
        </p:nvPicPr>
        <p:blipFill>
          <a:blip r:embed="rId2" cstate="print"/>
          <a:srcRect l="26667" t="2703" r="27619" b="2703"/>
          <a:stretch>
            <a:fillRect/>
          </a:stretch>
        </p:blipFill>
        <p:spPr bwMode="auto">
          <a:xfrm>
            <a:off x="6172200" y="3733800"/>
            <a:ext cx="2743200" cy="2667000"/>
          </a:xfrm>
          <a:prstGeom prst="rect">
            <a:avLst/>
          </a:prstGeom>
          <a:noFill/>
        </p:spPr>
      </p:pic>
      <p:pic>
        <p:nvPicPr>
          <p:cNvPr id="10" name="Picture 8" descr="Image result for кофе пролил на компьютер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72200" y="1295400"/>
            <a:ext cx="2738438" cy="1752600"/>
          </a:xfrm>
          <a:prstGeom prst="rect">
            <a:avLst/>
          </a:prstGeom>
          <a:noFill/>
        </p:spPr>
      </p:pic>
      <p:sp>
        <p:nvSpPr>
          <p:cNvPr id="38926" name="AutoShape 14" descr="Image result for пиратское П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8928" name="AutoShape 16" descr="Image result for пиратское П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8930" name="Picture 18" descr="Image result for пиратское ПО"/>
          <p:cNvPicPr>
            <a:picLocks noChangeAspect="1" noChangeArrowheads="1"/>
          </p:cNvPicPr>
          <p:nvPr/>
        </p:nvPicPr>
        <p:blipFill>
          <a:blip r:embed="rId4" cstate="print"/>
          <a:srcRect r="18933" b="952"/>
          <a:stretch>
            <a:fillRect/>
          </a:stretch>
        </p:blipFill>
        <p:spPr bwMode="auto">
          <a:xfrm>
            <a:off x="4114800" y="2895600"/>
            <a:ext cx="2145324" cy="146785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Внешние угрозы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4191000" cy="4525963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b="1" dirty="0" smtClean="0"/>
              <a:t>Внешние угрозы</a:t>
            </a:r>
            <a:r>
              <a:rPr lang="ru-RU" dirty="0" smtClean="0"/>
              <a:t> </a:t>
            </a:r>
            <a:r>
              <a:rPr lang="ru-RU" dirty="0" smtClean="0"/>
              <a:t>- самый </a:t>
            </a:r>
            <a:r>
              <a:rPr lang="ru-RU" dirty="0" smtClean="0"/>
              <a:t>распространенный вид угроз (вирусы, троянские программы, сетевые атаки). 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Борьба </a:t>
            </a:r>
            <a:r>
              <a:rPr lang="ru-RU" dirty="0" smtClean="0"/>
              <a:t>с внешними угрозами </a:t>
            </a:r>
            <a:r>
              <a:rPr lang="ru-RU" dirty="0" smtClean="0"/>
              <a:t>осуществляется:</a:t>
            </a:r>
          </a:p>
          <a:p>
            <a:r>
              <a:rPr lang="ru-RU" dirty="0" smtClean="0"/>
              <a:t>специальными </a:t>
            </a:r>
            <a:r>
              <a:rPr lang="ru-RU" dirty="0" smtClean="0"/>
              <a:t>антивирусными программами, </a:t>
            </a:r>
            <a:endParaRPr lang="ru-RU" dirty="0" smtClean="0"/>
          </a:p>
          <a:p>
            <a:r>
              <a:rPr lang="ru-RU" dirty="0" smtClean="0"/>
              <a:t>средствами </a:t>
            </a:r>
            <a:r>
              <a:rPr lang="ru-RU" dirty="0" smtClean="0"/>
              <a:t>операционной системы (сетевой экран) </a:t>
            </a:r>
            <a:endParaRPr lang="ru-RU" dirty="0" smtClean="0"/>
          </a:p>
          <a:p>
            <a:r>
              <a:rPr lang="ru-RU" dirty="0" smtClean="0"/>
              <a:t>самим </a:t>
            </a:r>
            <a:r>
              <a:rPr lang="ru-RU" dirty="0" smtClean="0"/>
              <a:t>пользователем.</a:t>
            </a:r>
          </a:p>
          <a:p>
            <a:endParaRPr lang="ru-RU" dirty="0"/>
          </a:p>
        </p:txBody>
      </p:sp>
      <p:pic>
        <p:nvPicPr>
          <p:cNvPr id="39938" name="Picture 2" descr="Image result for вирусы компьютерны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00" y="1371600"/>
            <a:ext cx="3800475" cy="2514600"/>
          </a:xfrm>
          <a:prstGeom prst="rect">
            <a:avLst/>
          </a:prstGeom>
          <a:noFill/>
        </p:spPr>
      </p:pic>
      <p:pic>
        <p:nvPicPr>
          <p:cNvPr id="39940" name="Picture 4" descr="Image result for антивирусные программ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0" y="3733800"/>
            <a:ext cx="3048000" cy="29432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Антивирусные программы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3400" y="1371600"/>
            <a:ext cx="8153400" cy="2133600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 smtClean="0"/>
              <a:t>Антивирусные программы</a:t>
            </a:r>
            <a:r>
              <a:rPr lang="ru-RU" dirty="0" smtClean="0"/>
              <a:t> - </a:t>
            </a:r>
            <a:r>
              <a:rPr lang="ru-RU" dirty="0" err="1" smtClean="0"/>
              <a:t>программы</a:t>
            </a:r>
            <a:r>
              <a:rPr lang="ru-RU" dirty="0" smtClean="0"/>
              <a:t> для обнаружения компьютерных вирусов и вредоносных программ, восстановления заражённых такими программами файлов и предотвращения заражения файлов или операционной системы вредоносным кодом.</a:t>
            </a:r>
            <a:endParaRPr lang="ru-RU" dirty="0"/>
          </a:p>
        </p:txBody>
      </p:sp>
      <p:pic>
        <p:nvPicPr>
          <p:cNvPr id="40962" name="Picture 2" descr="Image result for антивирусные программ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3581400"/>
            <a:ext cx="6800850" cy="30669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Брандмауэр</a:t>
            </a:r>
            <a:r>
              <a:rPr lang="ru-RU" dirty="0" smtClean="0"/>
              <a:t> (</a:t>
            </a:r>
            <a:r>
              <a:rPr lang="ru-RU" b="1" dirty="0" smtClean="0"/>
              <a:t>сетевой экран</a:t>
            </a:r>
            <a:r>
              <a:rPr lang="ru-RU" dirty="0" smtClean="0"/>
              <a:t>, или </a:t>
            </a:r>
            <a:r>
              <a:rPr lang="ru-RU" b="1" dirty="0" err="1" smtClean="0"/>
              <a:t>firewal</a:t>
            </a:r>
            <a:r>
              <a:rPr lang="ru-RU" dirty="0" smtClean="0"/>
              <a:t>)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4495800" cy="4953000"/>
          </a:xfrm>
        </p:spPr>
        <p:txBody>
          <a:bodyPr>
            <a:normAutofit fontScale="55000" lnSpcReduction="20000"/>
          </a:bodyPr>
          <a:lstStyle/>
          <a:p>
            <a:r>
              <a:rPr lang="ru-RU" b="1" dirty="0" smtClean="0"/>
              <a:t>Брандмауэр</a:t>
            </a:r>
            <a:r>
              <a:rPr lang="ru-RU" dirty="0" smtClean="0"/>
              <a:t> (</a:t>
            </a:r>
            <a:r>
              <a:rPr lang="ru-RU" b="1" dirty="0" smtClean="0"/>
              <a:t>сетевой экран</a:t>
            </a:r>
            <a:r>
              <a:rPr lang="ru-RU" dirty="0" smtClean="0"/>
              <a:t>, или </a:t>
            </a:r>
            <a:r>
              <a:rPr lang="ru-RU" b="1" dirty="0" err="1" smtClean="0"/>
              <a:t>firewal</a:t>
            </a:r>
            <a:r>
              <a:rPr lang="ru-RU" dirty="0" smtClean="0"/>
              <a:t>) – это программный комплекс, предназначенный для защиты компьютера от сетевых атак и внешних угроз. </a:t>
            </a:r>
          </a:p>
          <a:p>
            <a:r>
              <a:rPr lang="ru-RU" dirty="0" smtClean="0"/>
              <a:t>Брандмауэр </a:t>
            </a:r>
            <a:r>
              <a:rPr lang="ru-RU" dirty="0" smtClean="0"/>
              <a:t>отслеживает все потенциально опасные подключения и блокирует их, тем самым надежно защищая личные данные пользователя. </a:t>
            </a:r>
          </a:p>
          <a:p>
            <a:r>
              <a:rPr lang="ru-RU" dirty="0" smtClean="0"/>
              <a:t>Сетевой экран (брандмауэр) не является антивирусом. </a:t>
            </a:r>
            <a:endParaRPr lang="ru-RU" dirty="0" smtClean="0"/>
          </a:p>
          <a:p>
            <a:r>
              <a:rPr lang="ru-RU" dirty="0" smtClean="0"/>
              <a:t>Основной </a:t>
            </a:r>
            <a:r>
              <a:rPr lang="ru-RU" dirty="0" smtClean="0"/>
              <a:t>задачей брандмауэра является отслеживание именно сетевого трафика. </a:t>
            </a:r>
            <a:endParaRPr lang="ru-RU" dirty="0" smtClean="0"/>
          </a:p>
          <a:p>
            <a:r>
              <a:rPr lang="ru-RU" dirty="0" smtClean="0"/>
              <a:t>Только </a:t>
            </a:r>
            <a:r>
              <a:rPr lang="ru-RU" dirty="0" smtClean="0"/>
              <a:t>совместное использование антивирусных программ и брандмауэра может гарантировать полную безопасность компьютера и личного информационного пространства пользователя.</a:t>
            </a:r>
          </a:p>
          <a:p>
            <a:endParaRPr lang="ru-RU" dirty="0"/>
          </a:p>
        </p:txBody>
      </p:sp>
      <p:pic>
        <p:nvPicPr>
          <p:cNvPr id="41986" name="Picture 2" descr="Image result for Брандмауэр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1600" y="1523999"/>
            <a:ext cx="3505200" cy="2176915"/>
          </a:xfrm>
          <a:prstGeom prst="rect">
            <a:avLst/>
          </a:prstGeom>
          <a:noFill/>
        </p:spPr>
      </p:pic>
      <p:pic>
        <p:nvPicPr>
          <p:cNvPr id="41988" name="Picture 4" descr="Image result for Брандмауэр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5400" y="3505200"/>
            <a:ext cx="3621747" cy="27336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Меры защиты от вредоносных </a:t>
            </a:r>
            <a:r>
              <a:rPr lang="ru-RU" dirty="0" smtClean="0"/>
              <a:t>программ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304800" y="1524000"/>
            <a:ext cx="3429000" cy="4800600"/>
          </a:xfrm>
        </p:spPr>
        <p:txBody>
          <a:bodyPr>
            <a:noAutofit/>
          </a:bodyPr>
          <a:lstStyle/>
          <a:p>
            <a:pPr marL="228600" indent="-228600">
              <a:buFont typeface="+mj-lt"/>
              <a:buAutoNum type="arabicPeriod"/>
            </a:pPr>
            <a:r>
              <a:rPr lang="ru-RU" sz="2100" dirty="0"/>
              <a:t>Используйте современные операционные системы, имеющие серьёзный </a:t>
            </a:r>
            <a:r>
              <a:rPr lang="ru-RU" sz="2100" b="1" dirty="0"/>
              <a:t>уровень защиты </a:t>
            </a:r>
            <a:r>
              <a:rPr lang="ru-RU" sz="2100" dirty="0"/>
              <a:t>от вредоносных </a:t>
            </a:r>
            <a:r>
              <a:rPr lang="ru-RU" sz="2100" dirty="0" smtClean="0"/>
              <a:t>программ</a:t>
            </a:r>
          </a:p>
          <a:p>
            <a:pPr marL="228600" indent="-228600">
              <a:buFont typeface="+mj-lt"/>
              <a:buAutoNum type="arabicPeriod"/>
            </a:pPr>
            <a:r>
              <a:rPr lang="ru-RU" sz="2100" dirty="0" smtClean="0"/>
              <a:t>Работайте </a:t>
            </a:r>
            <a:r>
              <a:rPr lang="ru-RU" sz="2100" dirty="0"/>
              <a:t>на своем компьютере под </a:t>
            </a:r>
            <a:r>
              <a:rPr lang="ru-RU" sz="2100" b="1" dirty="0"/>
              <a:t>правами пользователя, </a:t>
            </a:r>
            <a:r>
              <a:rPr lang="ru-RU" sz="2100" dirty="0"/>
              <a:t>а не администратора. Это не позволит большинству вредоносных программ инсталлироваться на </a:t>
            </a:r>
            <a:r>
              <a:rPr lang="ru-RU" sz="2100" dirty="0" smtClean="0"/>
              <a:t>вашем</a:t>
            </a:r>
            <a:r>
              <a:rPr lang="ru-RU" sz="2100" dirty="0" smtClean="0"/>
              <a:t> </a:t>
            </a:r>
            <a:r>
              <a:rPr lang="ru-RU" sz="2100" dirty="0"/>
              <a:t>персональном </a:t>
            </a:r>
            <a:r>
              <a:rPr lang="ru-RU" sz="2100" dirty="0" smtClean="0"/>
              <a:t>компьютере</a:t>
            </a:r>
            <a:endParaRPr lang="ru-RU" sz="2100" dirty="0"/>
          </a:p>
        </p:txBody>
      </p:sp>
      <p:pic>
        <p:nvPicPr>
          <p:cNvPr id="7" name="Содержимое 6" descr="0_54553300_1495183965_img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257800" y="1447800"/>
            <a:ext cx="2613698" cy="2025616"/>
          </a:xfrm>
        </p:spPr>
      </p:pic>
      <p:pic>
        <p:nvPicPr>
          <p:cNvPr id="15362" name="Picture 2" descr="Image result for права пользователя, а не администратор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0" y="3733800"/>
            <a:ext cx="4974149" cy="28479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6431</TotalTime>
  <Words>1484</Words>
  <Application>Microsoft Office PowerPoint</Application>
  <PresentationFormat>Экран (4:3)</PresentationFormat>
  <Paragraphs>111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Личное информационное пространство и защита информации</vt:lpstr>
      <vt:lpstr>Личное информационное пространство пользователя </vt:lpstr>
      <vt:lpstr>Виды угроз информационному пространству:</vt:lpstr>
      <vt:lpstr>Аппаратные угрозы </vt:lpstr>
      <vt:lpstr>Пользовательские угрозы </vt:lpstr>
      <vt:lpstr>Внешние угрозы </vt:lpstr>
      <vt:lpstr>Антивирусные программы </vt:lpstr>
      <vt:lpstr>Брандмауэр (сетевой экран, или firewal) </vt:lpstr>
      <vt:lpstr>Меры защиты от вредоносных программ</vt:lpstr>
      <vt:lpstr>Меры защиты от вредоносных программ</vt:lpstr>
      <vt:lpstr>Советы по безопасности работы в общедоступных сетях Wi-Fi </vt:lpstr>
      <vt:lpstr>Советы по безопасности работы в общедоступных сетях Wi-fi </vt:lpstr>
      <vt:lpstr>Основные советы по безопасности в социальных сетях</vt:lpstr>
      <vt:lpstr>Основные советы по безопасности в социальных сетях</vt:lpstr>
      <vt:lpstr>Основные советы по безопасности в социальных сетях</vt:lpstr>
      <vt:lpstr>Как создать запоминающийся пароль</vt:lpstr>
      <vt:lpstr>Основные советы по безопасной работе с электронными деньгами</vt:lpstr>
      <vt:lpstr>Основные советы по безопасной работе с электронными деньгами</vt:lpstr>
      <vt:lpstr>Основные советы по безопасной работе с электронной почтой</vt:lpstr>
      <vt:lpstr>Основные советы по безопасной работе с электронной почтой</vt:lpstr>
      <vt:lpstr>Основные советы по безопасной работе с электронной почтой</vt:lpstr>
      <vt:lpstr>Основные советы для безопасности при использовании мобильного телефона</vt:lpstr>
      <vt:lpstr>Основные советы для безопасности мобильного телефона</vt:lpstr>
      <vt:lpstr>Основные советы для безопасности мобильного телефона</vt:lpstr>
      <vt:lpstr>Основные советы для безопасности мобильного телефона</vt:lpstr>
      <vt:lpstr>Фишинг или кража личных данных </vt:lpstr>
      <vt:lpstr>Основные советы по борьбе с фишингом</vt:lpstr>
      <vt:lpstr>Основные советы по борьбе с фишингом</vt:lpstr>
      <vt:lpstr>Заключение</vt:lpstr>
    </vt:vector>
  </TitlesOfParts>
  <Company>SPecialiST RePack, SanBuild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Личное информационное пространство и защита информации</dc:title>
  <dc:creator>Larisa</dc:creator>
  <cp:lastModifiedBy>Larisa</cp:lastModifiedBy>
  <cp:revision>259</cp:revision>
  <dcterms:created xsi:type="dcterms:W3CDTF">2020-01-26T23:40:51Z</dcterms:created>
  <dcterms:modified xsi:type="dcterms:W3CDTF">2020-02-02T23:44:17Z</dcterms:modified>
</cp:coreProperties>
</file>