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2" r:id="rId9"/>
    <p:sldId id="276" r:id="rId10"/>
    <p:sldId id="263" r:id="rId11"/>
    <p:sldId id="264" r:id="rId12"/>
    <p:sldId id="277" r:id="rId13"/>
    <p:sldId id="266" r:id="rId14"/>
    <p:sldId id="265" r:id="rId15"/>
    <p:sldId id="267" r:id="rId16"/>
    <p:sldId id="268" r:id="rId17"/>
    <p:sldId id="269" r:id="rId18"/>
    <p:sldId id="270" r:id="rId19"/>
    <p:sldId id="271" r:id="rId20"/>
    <p:sldId id="273" r:id="rId21"/>
    <p:sldId id="272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39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886AF63-B5B0-4D7A-B913-188122B2AF0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9188703-A5F8-4489-A8C1-5522E5BDD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Image result for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"/>
            <a:ext cx="8001000" cy="4572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184648"/>
            <a:ext cx="8077200" cy="1673352"/>
          </a:xfrm>
        </p:spPr>
        <p:txBody>
          <a:bodyPr/>
          <a:lstStyle/>
          <a:p>
            <a:r>
              <a:rPr lang="ru-RU" b="1" dirty="0"/>
              <a:t>Виды интернет </a:t>
            </a:r>
            <a:r>
              <a:rPr lang="ru-RU" b="1" dirty="0" smtClean="0"/>
              <a:t>подключений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Подключение по оптоволоконному кабелю  (</a:t>
            </a:r>
            <a:r>
              <a:rPr lang="en-US" dirty="0" smtClean="0"/>
              <a:t>FTT</a:t>
            </a:r>
            <a:r>
              <a:rPr lang="ru-RU" dirty="0" err="1" smtClean="0"/>
              <a:t>х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Технология </a:t>
            </a:r>
            <a:r>
              <a:rPr lang="en-US" dirty="0" smtClean="0"/>
              <a:t>FTT</a:t>
            </a:r>
            <a:r>
              <a:rPr lang="ru-RU" dirty="0" err="1" smtClean="0"/>
              <a:t>х</a:t>
            </a:r>
            <a:r>
              <a:rPr lang="ru-RU" dirty="0" smtClean="0"/>
              <a:t> (</a:t>
            </a:r>
            <a:r>
              <a:rPr lang="en-US" dirty="0" smtClean="0"/>
              <a:t>Fiber To The X</a:t>
            </a:r>
            <a:r>
              <a:rPr lang="ru-RU" dirty="0" smtClean="0"/>
              <a:t>— оптическое волокно до точки </a:t>
            </a:r>
            <a:r>
              <a:rPr lang="en-US" dirty="0" smtClean="0"/>
              <a:t>X</a:t>
            </a:r>
            <a:r>
              <a:rPr lang="ru-RU" dirty="0" smtClean="0"/>
              <a:t>). Это общий термин для любой широкополосной сети передачи данных, использующей волоконно-оптический кабель для всей или части абонентской линии. </a:t>
            </a:r>
          </a:p>
          <a:p>
            <a:r>
              <a:rPr lang="ru-RU" dirty="0" smtClean="0"/>
              <a:t>Термин </a:t>
            </a:r>
            <a:r>
              <a:rPr lang="ru-RU" dirty="0" err="1" smtClean="0"/>
              <a:t>FTTх</a:t>
            </a:r>
            <a:r>
              <a:rPr lang="ru-RU" dirty="0" smtClean="0"/>
              <a:t> является собирательным и охватывает несколько конфигураций начиная от FTTN (до узла) и заканчивая FTTD (до рабочего стола). Предоставление доступа для частных пользователей обычно производится с использованием:</a:t>
            </a:r>
          </a:p>
          <a:p>
            <a:r>
              <a:rPr lang="ru-RU" dirty="0" smtClean="0"/>
              <a:t>FTTB (</a:t>
            </a:r>
            <a:r>
              <a:rPr lang="ru-RU" dirty="0" err="1" smtClean="0"/>
              <a:t>Fiber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Building</a:t>
            </a:r>
            <a:r>
              <a:rPr lang="ru-RU" dirty="0" smtClean="0"/>
              <a:t>) — оптический кабель доходит до технического помещения здания с подключением каждого жилища при помощи корпоративных или домашних роутеров и коммутаторов. Пользователи подключаются к роутерам и коммутаторам с использованием проводных или беспроводных соединений.</a:t>
            </a:r>
          </a:p>
          <a:p>
            <a:r>
              <a:rPr lang="ru-RU" dirty="0" smtClean="0"/>
              <a:t>FTTH (</a:t>
            </a:r>
            <a:r>
              <a:rPr lang="ru-RU" dirty="0" err="1" smtClean="0"/>
              <a:t>Fiber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Home</a:t>
            </a:r>
            <a:r>
              <a:rPr lang="ru-RU" dirty="0" smtClean="0"/>
              <a:t>) — оптический кабель до квартиры или частного дома. Кабель доводится до коммуникационной коробки, а затем услуги оператора предоставляются посредством технологии PON и PPPoE посредством FTTH-сетей. </a:t>
            </a:r>
          </a:p>
          <a:p>
            <a:r>
              <a:rPr lang="ru-RU" dirty="0" smtClean="0"/>
              <a:t> Предельная из возможных скоростей — 1 Гб/с. Широкая полоса систем </a:t>
            </a:r>
            <a:r>
              <a:rPr lang="ru-RU" dirty="0" err="1" smtClean="0"/>
              <a:t>FTTх</a:t>
            </a:r>
            <a:r>
              <a:rPr lang="ru-RU" dirty="0" smtClean="0"/>
              <a:t> обеспечивает предоставление большого числа новых услуг.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Подключение через пассивные оптоволоконные сети  (GPON)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Технология GPON предполагает использование оптоволоконных линий не только на магистральном уровне, но и на уровне «последней мили».  Наиболее распространена технология</a:t>
            </a:r>
            <a:r>
              <a:rPr lang="ru-RU" b="1" dirty="0" smtClean="0"/>
              <a:t> </a:t>
            </a:r>
            <a:r>
              <a:rPr lang="en-US" b="1" dirty="0" smtClean="0"/>
              <a:t>G</a:t>
            </a:r>
            <a:r>
              <a:rPr lang="ru-RU" b="1" dirty="0" smtClean="0"/>
              <a:t>PON.</a:t>
            </a:r>
            <a:r>
              <a:rPr lang="ru-RU" dirty="0" smtClean="0"/>
              <a:t> В дом и квартиру к абоненту проводится не медный кабель, а оптоволоконный. Соответственно абоненту предоставляется весь ресурс оптического кабеля. </a:t>
            </a:r>
          </a:p>
          <a:p>
            <a:r>
              <a:rPr lang="ru-RU" dirty="0" smtClean="0"/>
              <a:t>Слово «пассивная» в названии технологии обозначает отсутствие активных, т.е. </a:t>
            </a:r>
            <a:r>
              <a:rPr lang="ru-RU" dirty="0" err="1" smtClean="0"/>
              <a:t>энергопотребляющих</a:t>
            </a:r>
            <a:r>
              <a:rPr lang="ru-RU" dirty="0" smtClean="0"/>
              <a:t>  компонентов. </a:t>
            </a:r>
          </a:p>
          <a:p>
            <a:r>
              <a:rPr lang="ru-RU" dirty="0" smtClean="0"/>
              <a:t>Для подключения абоненту в квартире или индивидуальном доме устанавливается </a:t>
            </a:r>
            <a:r>
              <a:rPr lang="en-US" b="1" dirty="0" smtClean="0"/>
              <a:t>G</a:t>
            </a:r>
            <a:r>
              <a:rPr lang="ru-RU" b="1" dirty="0" smtClean="0"/>
              <a:t>PON</a:t>
            </a:r>
            <a:r>
              <a:rPr lang="ru-RU" dirty="0" smtClean="0"/>
              <a:t> терминал  - </a:t>
            </a:r>
            <a:r>
              <a:rPr lang="ru-RU" b="1" dirty="0" smtClean="0"/>
              <a:t>ONT </a:t>
            </a:r>
            <a:r>
              <a:rPr lang="ru-RU" dirty="0" smtClean="0"/>
              <a:t>(</a:t>
            </a:r>
            <a:r>
              <a:rPr lang="ru-RU" dirty="0" err="1" smtClean="0"/>
              <a:t>Optical</a:t>
            </a:r>
            <a:r>
              <a:rPr lang="ru-RU" dirty="0" smtClean="0"/>
              <a:t> </a:t>
            </a:r>
            <a:r>
              <a:rPr lang="ru-RU" dirty="0" err="1" smtClean="0"/>
              <a:t>Network</a:t>
            </a:r>
            <a:r>
              <a:rPr lang="ru-RU" dirty="0" smtClean="0"/>
              <a:t> </a:t>
            </a:r>
            <a:r>
              <a:rPr lang="ru-RU" dirty="0" err="1" smtClean="0"/>
              <a:t>Terminal</a:t>
            </a:r>
            <a:r>
              <a:rPr lang="ru-RU" dirty="0" smtClean="0"/>
              <a:t>), который, как правило, имеет в</a:t>
            </a:r>
            <a:r>
              <a:rPr lang="en-US" dirty="0" smtClean="0"/>
              <a:t>c</a:t>
            </a:r>
            <a:r>
              <a:rPr lang="ru-RU" dirty="0" smtClean="0"/>
              <a:t>троенную </a:t>
            </a:r>
            <a:r>
              <a:rPr lang="en-US" dirty="0" err="1" smtClean="0"/>
              <a:t>Wi</a:t>
            </a:r>
            <a:r>
              <a:rPr lang="ru-RU" dirty="0" smtClean="0"/>
              <a:t>-</a:t>
            </a:r>
            <a:r>
              <a:rPr lang="en-US" dirty="0" err="1" smtClean="0"/>
              <a:t>Fi</a:t>
            </a:r>
            <a:r>
              <a:rPr lang="ru-RU" dirty="0" smtClean="0"/>
              <a:t> точку доступа и обеспечивает возможность подключения домашних устройств с использованием как оптического кабеля, так и Ethernet кабеля "витая пара". 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Подключение через пассивные оптоволоконные сети  (GPON)</a:t>
            </a:r>
            <a:endParaRPr lang="ru-RU" dirty="0"/>
          </a:p>
        </p:txBody>
      </p:sp>
      <p:pic>
        <p:nvPicPr>
          <p:cNvPr id="4" name="Содержимое 3" descr="Diagram GPON jpeg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467" y="1828800"/>
            <a:ext cx="8847329" cy="44958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Беспроводное подключение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Беспроводное подключение к сети Интернет операторами применяется для предоставления услуг мобильным или удалённым от проводных сетей пользователей.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Виды беспроводных интернет подключений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GPRS, 3G;</a:t>
            </a:r>
          </a:p>
          <a:p>
            <a:pPr lvl="0"/>
            <a:r>
              <a:rPr lang="ru-RU" dirty="0" err="1" smtClean="0"/>
              <a:t>WiM</a:t>
            </a:r>
            <a:r>
              <a:rPr lang="en-US" dirty="0" smtClean="0"/>
              <a:t>AX</a:t>
            </a:r>
            <a:r>
              <a:rPr lang="ru-RU" dirty="0" smtClean="0"/>
              <a:t> и LTE;  </a:t>
            </a:r>
          </a:p>
          <a:p>
            <a:pPr lvl="0"/>
            <a:r>
              <a:rPr lang="en-US" dirty="0" smtClean="0"/>
              <a:t>Wi-Fi</a:t>
            </a:r>
            <a:r>
              <a:rPr lang="ru-RU" dirty="0" smtClean="0"/>
              <a:t>; </a:t>
            </a:r>
          </a:p>
          <a:p>
            <a:pPr lvl="0"/>
            <a:r>
              <a:rPr lang="ru-RU" dirty="0" smtClean="0"/>
              <a:t>Спутниковая связь </a:t>
            </a:r>
            <a:r>
              <a:rPr lang="en-US" dirty="0" smtClean="0"/>
              <a:t>VSAT (Very Small Aperture Terminal).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GPRS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Первой массовой технологией</a:t>
            </a:r>
            <a:r>
              <a:rPr lang="ru-RU" dirty="0" smtClean="0"/>
              <a:t> подключения беспроводных мобильных абонентов к Интернету стала "пакетная радиосвязь общего пользования" - </a:t>
            </a:r>
            <a:r>
              <a:rPr lang="ru-RU" dirty="0" err="1" smtClean="0"/>
              <a:t>General</a:t>
            </a:r>
            <a:r>
              <a:rPr lang="ru-RU" dirty="0" smtClean="0"/>
              <a:t> </a:t>
            </a:r>
            <a:r>
              <a:rPr lang="ru-RU" dirty="0" err="1" smtClean="0"/>
              <a:t>Packet</a:t>
            </a:r>
            <a:r>
              <a:rPr lang="ru-RU" dirty="0" smtClean="0"/>
              <a:t> </a:t>
            </a:r>
            <a:r>
              <a:rPr lang="ru-RU" dirty="0" err="1" smtClean="0"/>
              <a:t>Radio</a:t>
            </a:r>
            <a:r>
              <a:rPr lang="ru-RU" dirty="0" smtClean="0"/>
              <a:t> </a:t>
            </a:r>
            <a:r>
              <a:rPr lang="ru-RU" dirty="0" err="1" smtClean="0"/>
              <a:t>Service</a:t>
            </a:r>
            <a:r>
              <a:rPr lang="ru-RU" dirty="0" smtClean="0"/>
              <a:t> — GPRS. </a:t>
            </a:r>
          </a:p>
          <a:p>
            <a:r>
              <a:rPr lang="ru-RU" dirty="0" smtClean="0"/>
              <a:t>По сути </a:t>
            </a:r>
            <a:r>
              <a:rPr lang="ru-RU" dirty="0" smtClean="0"/>
              <a:t>GPRS - </a:t>
            </a:r>
            <a:r>
              <a:rPr lang="ru-RU" dirty="0" smtClean="0"/>
              <a:t>это надстройка над технологией мобильной связи GSM для передачи данных.  GPRS не позволяла обеспечить высокие скорости, ограничивая сервисы в городах типовой скоростью в пределах 50-100 кбит/с., что недостаточно для качественной передачи </a:t>
            </a:r>
            <a:r>
              <a:rPr lang="ru-RU" dirty="0" err="1" smtClean="0"/>
              <a:t>мультимедийного</a:t>
            </a:r>
            <a:r>
              <a:rPr lang="ru-RU" dirty="0" smtClean="0"/>
              <a:t> </a:t>
            </a:r>
            <a:r>
              <a:rPr lang="ru-RU" dirty="0" err="1" smtClean="0"/>
              <a:t>контента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3G (UMTS / HSPA)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Технологии мобильной связи 3G</a:t>
            </a:r>
            <a:r>
              <a:rPr lang="ru-RU" dirty="0" smtClean="0"/>
              <a:t>, сменившие </a:t>
            </a:r>
            <a:r>
              <a:rPr lang="en-US" dirty="0" smtClean="0"/>
              <a:t>GPRS</a:t>
            </a:r>
            <a:r>
              <a:rPr lang="ru-RU" dirty="0" smtClean="0"/>
              <a:t>, определены пятью стандартами. Наибольшее распространение получили два из них:</a:t>
            </a:r>
          </a:p>
          <a:p>
            <a:pPr marL="633222" lvl="0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en-US" dirty="0" smtClean="0"/>
              <a:t>UMTS </a:t>
            </a:r>
            <a:r>
              <a:rPr lang="ru-RU" dirty="0" smtClean="0"/>
              <a:t>с надстройкой</a:t>
            </a:r>
            <a:r>
              <a:rPr lang="en-US" dirty="0" smtClean="0"/>
              <a:t> HSPA</a:t>
            </a:r>
            <a:r>
              <a:rPr lang="ru-RU" dirty="0" smtClean="0"/>
              <a:t> (или</a:t>
            </a:r>
            <a:r>
              <a:rPr lang="en-US" dirty="0" smtClean="0"/>
              <a:t> W</a:t>
            </a:r>
            <a:r>
              <a:rPr lang="ru-RU" dirty="0" smtClean="0"/>
              <a:t>-</a:t>
            </a:r>
            <a:r>
              <a:rPr lang="en-US" dirty="0" smtClean="0"/>
              <a:t>CDMA</a:t>
            </a:r>
            <a:r>
              <a:rPr lang="ru-RU" dirty="0" smtClean="0"/>
              <a:t>);</a:t>
            </a:r>
          </a:p>
          <a:p>
            <a:pPr marL="633222" lvl="0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en-US" dirty="0" smtClean="0"/>
              <a:t>CDMA2000</a:t>
            </a:r>
            <a:endParaRPr lang="ru-RU" dirty="0" smtClean="0"/>
          </a:p>
          <a:p>
            <a:r>
              <a:rPr lang="ru-RU" dirty="0" smtClean="0"/>
              <a:t>В их  основе лежит технология множественного доступа с кодовым разделением каналов - CDMA (</a:t>
            </a:r>
            <a:r>
              <a:rPr lang="ru-RU" dirty="0" err="1" smtClean="0"/>
              <a:t>Code</a:t>
            </a:r>
            <a:r>
              <a:rPr lang="ru-RU" dirty="0" smtClean="0"/>
              <a:t> </a:t>
            </a:r>
            <a:r>
              <a:rPr lang="ru-RU" dirty="0" err="1" smtClean="0"/>
              <a:t>Division</a:t>
            </a:r>
            <a:r>
              <a:rPr lang="ru-RU" dirty="0" smtClean="0"/>
              <a:t> </a:t>
            </a:r>
            <a:r>
              <a:rPr lang="ru-RU" dirty="0" err="1" smtClean="0"/>
              <a:t>Multiple</a:t>
            </a:r>
            <a:r>
              <a:rPr lang="ru-RU" dirty="0" smtClean="0"/>
              <a:t> </a:t>
            </a:r>
            <a:r>
              <a:rPr lang="ru-RU" dirty="0" err="1" smtClean="0"/>
              <a:t>Access</a:t>
            </a:r>
            <a:r>
              <a:rPr lang="ru-RU" dirty="0" smtClean="0"/>
              <a:t>).</a:t>
            </a:r>
          </a:p>
          <a:p>
            <a:r>
              <a:rPr lang="ru-RU" dirty="0" smtClean="0"/>
              <a:t>Технология 3</a:t>
            </a:r>
            <a:r>
              <a:rPr lang="en-US" dirty="0" smtClean="0"/>
              <a:t>G</a:t>
            </a:r>
            <a:r>
              <a:rPr lang="ru-RU" dirty="0" smtClean="0"/>
              <a:t> способна обеспечить подключение беспроводных мобильных абонентов со скоростью в пределах 40-60 Мбит/с. Однако следует понимать, что эта скорость делится между всеми абонентами, подключенными к базовой станции.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Технологии </a:t>
            </a:r>
            <a:r>
              <a:rPr lang="ru-RU" dirty="0" err="1" smtClean="0"/>
              <a:t>WiM</a:t>
            </a:r>
            <a:r>
              <a:rPr lang="en-US" dirty="0" smtClean="0"/>
              <a:t>AX</a:t>
            </a:r>
            <a:r>
              <a:rPr lang="ru-RU" dirty="0" smtClean="0"/>
              <a:t> и LTE (4 </a:t>
            </a:r>
            <a:r>
              <a:rPr lang="en-US" dirty="0" smtClean="0"/>
              <a:t>G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Беспроводные 4G технологии </a:t>
            </a:r>
            <a:r>
              <a:rPr lang="ru-RU" dirty="0" err="1" smtClean="0"/>
              <a:t>WiM</a:t>
            </a:r>
            <a:r>
              <a:rPr lang="en-US" dirty="0" smtClean="0"/>
              <a:t>AX</a:t>
            </a:r>
            <a:r>
              <a:rPr lang="ru-RU" dirty="0" smtClean="0"/>
              <a:t> (IEEE802.16) и LTE</a:t>
            </a:r>
            <a:r>
              <a:rPr lang="ru-RU" b="1" dirty="0" smtClean="0"/>
              <a:t> </a:t>
            </a:r>
            <a:r>
              <a:rPr lang="ru-RU" dirty="0" smtClean="0"/>
              <a:t>относят к четвёртому поколению мобильной связи. Стандарт IEEE802.16 (</a:t>
            </a:r>
            <a:r>
              <a:rPr lang="ru-RU" dirty="0" err="1" smtClean="0"/>
              <a:t>WiMAX</a:t>
            </a:r>
            <a:r>
              <a:rPr lang="ru-RU" dirty="0" smtClean="0"/>
              <a:t>) появился раньше  LTE.  </a:t>
            </a:r>
          </a:p>
          <a:p>
            <a:r>
              <a:rPr lang="ru-RU" dirty="0" smtClean="0"/>
              <a:t>Беспроводные подключения к Интернету по технологии 4G обеспечивают скорость передачи данных более 100 Мбит/с  для мобильных и 1 Гбит/с для стационарных абонентов. </a:t>
            </a:r>
          </a:p>
          <a:p>
            <a:r>
              <a:rPr lang="ru-RU" dirty="0" smtClean="0"/>
              <a:t>В Республике Беларусь первая опытная 4G  беспроводная сеть со стационарными абонентами  была построена в Бресте в 2006 году. </a:t>
            </a:r>
          </a:p>
          <a:p>
            <a:r>
              <a:rPr lang="ru-RU" dirty="0" smtClean="0"/>
              <a:t>Основой сетей 3G и 4G являются ядро сети, коммутаторы и базовые станции (БС).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Технология </a:t>
            </a:r>
            <a:r>
              <a:rPr lang="ru-RU" dirty="0" err="1" smtClean="0"/>
              <a:t>Wi-Fi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Wi-Fi</a:t>
            </a:r>
            <a:r>
              <a:rPr lang="ru-RU" dirty="0" smtClean="0"/>
              <a:t> это технология беспроводной связи в локальных сетях (</a:t>
            </a:r>
            <a:r>
              <a:rPr lang="en-US" dirty="0" smtClean="0"/>
              <a:t>LAN</a:t>
            </a:r>
            <a:r>
              <a:rPr lang="ru-RU" dirty="0" smtClean="0"/>
              <a:t>) с применением  устройств семейства стандартов IEEE802.11, прошедшими тестирование  </a:t>
            </a:r>
            <a:r>
              <a:rPr lang="ru-RU" dirty="0" err="1" smtClean="0"/>
              <a:t>Wi-Fi</a:t>
            </a:r>
            <a:r>
              <a:rPr lang="ru-RU" dirty="0" smtClean="0"/>
              <a:t> </a:t>
            </a:r>
            <a:r>
              <a:rPr lang="ru-RU" dirty="0" err="1" smtClean="0"/>
              <a:t>Alliance</a:t>
            </a:r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Wi-Fi</a:t>
            </a:r>
            <a:r>
              <a:rPr lang="ru-RU" dirty="0" smtClean="0"/>
              <a:t> </a:t>
            </a:r>
            <a:r>
              <a:rPr lang="ru-RU" dirty="0" err="1" smtClean="0"/>
              <a:t>Alliance</a:t>
            </a:r>
            <a:r>
              <a:rPr lang="ru-RU" dirty="0" smtClean="0"/>
              <a:t>  - объединение крупнейших производителей беспроводных устройств  стандартов IEEE 802.11Wi-Fi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</a:t>
            </a:r>
            <a:r>
              <a:rPr lang="ru-RU" dirty="0" err="1" smtClean="0"/>
              <a:t>Wi-Fi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Большинство современных жилищ и публичных мест оборудовано </a:t>
            </a:r>
            <a:r>
              <a:rPr lang="ru-RU" dirty="0" err="1" smtClean="0"/>
              <a:t>Wi-Fi</a:t>
            </a:r>
            <a:r>
              <a:rPr lang="ru-RU" b="1" dirty="0" smtClean="0"/>
              <a:t>  </a:t>
            </a:r>
            <a:r>
              <a:rPr lang="ru-RU" dirty="0" smtClean="0"/>
              <a:t>точками доступа</a:t>
            </a:r>
            <a:r>
              <a:rPr lang="ru-RU" b="1" dirty="0" smtClean="0"/>
              <a:t> </a:t>
            </a:r>
            <a:r>
              <a:rPr lang="ru-RU" dirty="0" smtClean="0"/>
              <a:t>с использованием одного из перечисленных выше  проводных видов подключения к Интернету. </a:t>
            </a:r>
          </a:p>
          <a:p>
            <a:r>
              <a:rPr lang="ru-RU" dirty="0" smtClean="0"/>
              <a:t>Подавляющее большинство современных устройств — телевизоры, смартфоны, ноутбуки, настольные ПК и множество других также имеют встроенные </a:t>
            </a:r>
            <a:r>
              <a:rPr lang="ru-RU" dirty="0" err="1" smtClean="0"/>
              <a:t>Wi-Fi</a:t>
            </a:r>
            <a:r>
              <a:rPr lang="ru-RU" dirty="0" smtClean="0"/>
              <a:t> модули. Эти модули позволяют пользователям устройств подключаться к Интернету через точки доступа на удалении нескольких десятков метров от них. </a:t>
            </a:r>
          </a:p>
          <a:p>
            <a:r>
              <a:rPr lang="ru-RU" dirty="0" smtClean="0"/>
              <a:t>Для современных спецификаций </a:t>
            </a:r>
            <a:r>
              <a:rPr lang="ru-RU" dirty="0" err="1" smtClean="0"/>
              <a:t>Wi-Fi</a:t>
            </a:r>
            <a:r>
              <a:rPr lang="ru-RU" dirty="0" smtClean="0"/>
              <a:t> скорость передачи данных  доходит до 7 гигабит в секунду при использовании устройств  стандарта IEEE 802.11</a:t>
            </a:r>
            <a:r>
              <a:rPr lang="en-US" dirty="0" smtClean="0"/>
              <a:t>ac</a:t>
            </a:r>
            <a:r>
              <a:rPr lang="ru-RU" dirty="0" smtClean="0"/>
              <a:t>  и 11 гигабит в секунду для  устройств стандарта IEEE 802.11</a:t>
            </a:r>
            <a:r>
              <a:rPr lang="en-US" dirty="0" smtClean="0"/>
              <a:t>a</a:t>
            </a:r>
            <a:r>
              <a:rPr lang="ru-RU" dirty="0" smtClean="0"/>
              <a:t>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Для обеспечения доступа пользователей к сети Интернет операторы связи применяют различные виды и технологии интернет подключений</a:t>
            </a:r>
            <a:r>
              <a:rPr lang="ru-RU" dirty="0" smtClean="0"/>
              <a:t>.</a:t>
            </a:r>
          </a:p>
          <a:p>
            <a:r>
              <a:rPr lang="ru-RU" dirty="0"/>
              <a:t>Большинство существующих видов интернет подключений останутся актуальными  в ближайшие 7-10 лет. </a:t>
            </a:r>
            <a:endParaRPr lang="ru-RU" dirty="0" smtClean="0"/>
          </a:p>
          <a:p>
            <a:r>
              <a:rPr lang="ru-RU" dirty="0"/>
              <a:t>Для предоставления доступа пользователей к Интернету операторы связи применяют </a:t>
            </a:r>
            <a:r>
              <a:rPr lang="ru-RU" b="1" dirty="0"/>
              <a:t>проводные (кабельные)</a:t>
            </a:r>
            <a:r>
              <a:rPr lang="ru-RU" dirty="0"/>
              <a:t> и </a:t>
            </a:r>
            <a:r>
              <a:rPr lang="ru-RU" b="1" dirty="0"/>
              <a:t>беспроводные</a:t>
            </a:r>
            <a:r>
              <a:rPr lang="ru-RU" dirty="0"/>
              <a:t> виды интернет подключений и соответствующие им линии и каналы связи.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</a:t>
            </a:r>
            <a:r>
              <a:rPr lang="ru-RU" dirty="0" err="1" smtClean="0"/>
              <a:t>Wi-Fi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Основой  </a:t>
            </a:r>
            <a:r>
              <a:rPr lang="ru-RU" dirty="0" err="1" smtClean="0"/>
              <a:t>Wi-Fi</a:t>
            </a:r>
            <a:r>
              <a:rPr lang="ru-RU" dirty="0" smtClean="0"/>
              <a:t> сетей являются точки доступа стандартов IEEE 802.11a/</a:t>
            </a:r>
            <a:r>
              <a:rPr lang="ru-RU" dirty="0" err="1" smtClean="0"/>
              <a:t>b</a:t>
            </a:r>
            <a:r>
              <a:rPr lang="ru-RU" dirty="0" smtClean="0"/>
              <a:t>/</a:t>
            </a:r>
            <a:r>
              <a:rPr lang="ru-RU" dirty="0" err="1" smtClean="0"/>
              <a:t>g</a:t>
            </a:r>
            <a:r>
              <a:rPr lang="ru-RU" dirty="0" smtClean="0"/>
              <a:t>/</a:t>
            </a:r>
            <a:r>
              <a:rPr lang="ru-RU" dirty="0" err="1" smtClean="0"/>
              <a:t>n</a:t>
            </a:r>
            <a:r>
              <a:rPr lang="ru-RU" dirty="0" smtClean="0"/>
              <a:t>/</a:t>
            </a:r>
            <a:r>
              <a:rPr lang="ru-RU" dirty="0" err="1" smtClean="0"/>
              <a:t>ac</a:t>
            </a:r>
            <a:r>
              <a:rPr lang="ru-RU" dirty="0" smtClean="0"/>
              <a:t>/</a:t>
            </a:r>
            <a:r>
              <a:rPr lang="ru-RU" dirty="0" err="1" smtClean="0"/>
              <a:t>ax</a:t>
            </a:r>
            <a:r>
              <a:rPr lang="ru-RU" dirty="0" smtClean="0"/>
              <a:t>, обеспечивающие требуемые зоны покрытия и управляющие ими </a:t>
            </a:r>
            <a:r>
              <a:rPr lang="en-US" dirty="0" err="1" smtClean="0"/>
              <a:t>Wi</a:t>
            </a:r>
            <a:r>
              <a:rPr lang="ru-RU" dirty="0" smtClean="0"/>
              <a:t>-</a:t>
            </a:r>
            <a:r>
              <a:rPr lang="en-US" dirty="0" err="1" smtClean="0"/>
              <a:t>Fi</a:t>
            </a:r>
            <a:r>
              <a:rPr lang="ru-RU" dirty="0" smtClean="0"/>
              <a:t> контроллеры. </a:t>
            </a:r>
          </a:p>
          <a:p>
            <a:r>
              <a:rPr lang="ru-RU" dirty="0" smtClean="0"/>
              <a:t>Точки доступа и контроллеры объединёны в сеть с помощью кабельной инфраструктуры или технологии </a:t>
            </a:r>
            <a:r>
              <a:rPr lang="en-US" dirty="0" smtClean="0"/>
              <a:t>MESH</a:t>
            </a:r>
            <a:r>
              <a:rPr lang="ru-RU" dirty="0" smtClean="0"/>
              <a:t>, позволяющей точкам доступа передавать данные между собой по радио.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Подключения с использованием спутниковых технологий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Основой спутниковых VSAT сетей являются спутники связи, находящиеся на  </a:t>
            </a:r>
            <a:r>
              <a:rPr lang="ru-RU" dirty="0" err="1" smtClean="0"/>
              <a:t>геостациона́рной</a:t>
            </a:r>
            <a:r>
              <a:rPr lang="ru-RU" dirty="0" smtClean="0"/>
              <a:t> </a:t>
            </a:r>
            <a:r>
              <a:rPr lang="ru-RU" dirty="0" err="1" smtClean="0"/>
              <a:t>орби́те</a:t>
            </a:r>
            <a:r>
              <a:rPr lang="ru-RU" dirty="0" smtClean="0"/>
              <a:t> (ГСО) и наземные станции спутниковой связи  - "</a:t>
            </a:r>
            <a:r>
              <a:rPr lang="ru-RU" dirty="0" err="1" smtClean="0"/>
              <a:t>хабы</a:t>
            </a:r>
            <a:r>
              <a:rPr lang="ru-RU" dirty="0" smtClean="0"/>
              <a:t>".</a:t>
            </a:r>
          </a:p>
          <a:p>
            <a:r>
              <a:rPr lang="ru-RU" dirty="0" smtClean="0"/>
              <a:t>Подключение производится с использованием стационарного или мобильного спутникового модема - VSAT-терминала с ориентированной на спутник узконаправленной антенной. </a:t>
            </a:r>
          </a:p>
          <a:p>
            <a:r>
              <a:rPr lang="ru-RU" dirty="0" smtClean="0"/>
              <a:t>Технология VSAT даёт возможность  доступа к сети Интернет в любой точке планеты, даже там где отсутствуют проводные и беспроводные сети связи.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настоящее время для подключения к сети Интернет операторы  не ограничиваются  использованием одной технологии, одного конкретного типа сетей и линий связи. </a:t>
            </a:r>
          </a:p>
          <a:p>
            <a:r>
              <a:rPr lang="ru-RU" dirty="0" smtClean="0"/>
              <a:t>Каждый из нас, подключаясь к Всемирной сети, часто даже не предполагает, какие технологии подключения при этом используются и по каким каналам связи, проводным или беспроводным,  мы отправляем  и получаем информацию.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Кабельные (проводные) подключения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Кабельные (проводные) подключения операторы, как правило, применяют для учреждений и жилищ (домов и квартир). </a:t>
            </a:r>
            <a:endParaRPr lang="ru-RU" dirty="0" smtClean="0"/>
          </a:p>
          <a:p>
            <a:r>
              <a:rPr lang="ru-RU" dirty="0" smtClean="0"/>
              <a:t>Кабельные виды подключения  иногда называют "выделенная линия"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 кабельным видам подключения относятся: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Подключение по телефонной линии — ADSL (</a:t>
            </a:r>
            <a:r>
              <a:rPr lang="ru-RU" dirty="0" err="1" smtClean="0"/>
              <a:t>Asymmetric</a:t>
            </a:r>
            <a:r>
              <a:rPr lang="ru-RU" dirty="0" smtClean="0"/>
              <a:t> </a:t>
            </a:r>
            <a:r>
              <a:rPr lang="ru-RU" dirty="0" err="1" smtClean="0"/>
              <a:t>Digital</a:t>
            </a:r>
            <a:r>
              <a:rPr lang="ru-RU" dirty="0" smtClean="0"/>
              <a:t> </a:t>
            </a:r>
            <a:r>
              <a:rPr lang="ru-RU" dirty="0" err="1" smtClean="0"/>
              <a:t>Subscriber</a:t>
            </a:r>
            <a:r>
              <a:rPr lang="ru-RU" dirty="0" smtClean="0"/>
              <a:t> </a:t>
            </a:r>
            <a:r>
              <a:rPr lang="ru-RU" dirty="0" err="1" smtClean="0"/>
              <a:t>Line</a:t>
            </a:r>
            <a:r>
              <a:rPr lang="ru-RU" dirty="0" smtClean="0"/>
              <a:t> - асимметричная цифровая абонентская линия) ;</a:t>
            </a:r>
          </a:p>
          <a:p>
            <a:pPr lvl="0"/>
            <a:r>
              <a:rPr lang="ru-RU" dirty="0" smtClean="0"/>
              <a:t>Подключение по телевизионному кабелю </a:t>
            </a:r>
            <a:r>
              <a:rPr lang="en-US" dirty="0" smtClean="0"/>
              <a:t>DOCSIS </a:t>
            </a:r>
            <a:r>
              <a:rPr lang="ru-RU" dirty="0" smtClean="0"/>
              <a:t>(</a:t>
            </a:r>
            <a:r>
              <a:rPr lang="en-US" dirty="0" smtClean="0"/>
              <a:t>Data Over Cable Service Interface Specifications </a:t>
            </a:r>
            <a:r>
              <a:rPr lang="ru-RU" dirty="0" smtClean="0"/>
              <a:t>- технология передачи данных по сетям кабельного телевидения);</a:t>
            </a:r>
          </a:p>
          <a:p>
            <a:pPr lvl="0"/>
            <a:r>
              <a:rPr lang="ru-RU" dirty="0" smtClean="0"/>
              <a:t>Подключение по </a:t>
            </a:r>
            <a:r>
              <a:rPr lang="en-US" dirty="0" smtClean="0"/>
              <a:t>Ethernet </a:t>
            </a:r>
            <a:r>
              <a:rPr lang="ru-RU" dirty="0" smtClean="0"/>
              <a:t>кабелю и протоколу </a:t>
            </a:r>
            <a:r>
              <a:rPr lang="en-US" dirty="0" smtClean="0"/>
              <a:t>ETTH (Ethernet To The Home — Ethernet </a:t>
            </a:r>
            <a:r>
              <a:rPr lang="ru-RU" dirty="0" smtClean="0"/>
              <a:t>до дома</a:t>
            </a:r>
            <a:r>
              <a:rPr lang="en-US" dirty="0" smtClean="0"/>
              <a:t>);</a:t>
            </a:r>
            <a:endParaRPr lang="ru-RU" dirty="0" smtClean="0"/>
          </a:p>
          <a:p>
            <a:pPr lvl="0"/>
            <a:r>
              <a:rPr lang="ru-RU" dirty="0" smtClean="0"/>
              <a:t>Подключение по оптоволоконному кабелю FTTB (</a:t>
            </a:r>
            <a:r>
              <a:rPr lang="ru-RU" dirty="0" err="1" smtClean="0"/>
              <a:t>Fiber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Home</a:t>
            </a:r>
            <a:r>
              <a:rPr lang="ru-RU" dirty="0" smtClean="0"/>
              <a:t> — оптический кабель до квартиры или частного дома);</a:t>
            </a:r>
          </a:p>
          <a:p>
            <a:pPr lvl="0"/>
            <a:r>
              <a:rPr lang="ru-RU" dirty="0" smtClean="0"/>
              <a:t>Подключение к пассивной оптоволоконной сети (</a:t>
            </a:r>
            <a:r>
              <a:rPr lang="en-US" dirty="0" smtClean="0"/>
              <a:t>G</a:t>
            </a:r>
            <a:r>
              <a:rPr lang="ru-RU" dirty="0" smtClean="0"/>
              <a:t>PON - технология).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Подключение по технологии ADSL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Технология ADSL обеспечивает соединения пользователя и телефонной станции, при котором значительно расширяется частотный диапазон используемый телефонной кабельной сети. Это позволяет обеспечить более высокую скорость </a:t>
            </a:r>
            <a:r>
              <a:rPr lang="ru-RU" dirty="0" err="1" smtClean="0"/>
              <a:t>интернет-доступа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Наиболее известной является технология ADSL (</a:t>
            </a:r>
            <a:r>
              <a:rPr lang="ru-RU" dirty="0" err="1" smtClean="0"/>
              <a:t>Asymmetric</a:t>
            </a:r>
            <a:r>
              <a:rPr lang="ru-RU" dirty="0" smtClean="0"/>
              <a:t> </a:t>
            </a:r>
            <a:r>
              <a:rPr lang="ru-RU" dirty="0" err="1" smtClean="0"/>
              <a:t>Digital</a:t>
            </a:r>
            <a:r>
              <a:rPr lang="ru-RU" dirty="0" smtClean="0"/>
              <a:t> </a:t>
            </a:r>
            <a:r>
              <a:rPr lang="ru-RU" dirty="0" err="1" smtClean="0"/>
              <a:t>Subscriber</a:t>
            </a:r>
            <a:r>
              <a:rPr lang="ru-RU" dirty="0" smtClean="0"/>
              <a:t> </a:t>
            </a:r>
            <a:r>
              <a:rPr lang="ru-RU" dirty="0" err="1" smtClean="0"/>
              <a:t>Line</a:t>
            </a:r>
            <a:r>
              <a:rPr lang="ru-RU" dirty="0" smtClean="0"/>
              <a:t> - асимметричная цифровая абонентская линия). Особенность ADSL "асимметричность". Скорость передачи данных к пользователю значительно превышает скорость передачи данных от пользователя. Это учитывает особенность сети Интернет, в соответствии с которой информационный поток от сети к пользователю, содержащий программы, графику, звук и видео, существенно превышает информационный поток от пользователя. </a:t>
            </a:r>
          </a:p>
          <a:p>
            <a:r>
              <a:rPr lang="ru-RU" dirty="0" smtClean="0"/>
              <a:t>Скорость передачи данных к пользователю в </a:t>
            </a:r>
            <a:r>
              <a:rPr lang="en-US" dirty="0" smtClean="0"/>
              <a:t>ADSL</a:t>
            </a:r>
            <a:r>
              <a:rPr lang="ru-RU" dirty="0" smtClean="0"/>
              <a:t> обычно от 1,5 Мбит/с до 8 Мбит/с. Скорость передачи данных от пользователя от 64 Кбит/с до 1,5 Мбит/с. Для подключения применяются ADSL-модемы, которые устанавливаются у абонента и подключаются к телефонной сети. Сегодня эта технология физически устарела.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Подключение по телевизионному кабелю (DOCSIS)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Технология </a:t>
            </a:r>
            <a:r>
              <a:rPr lang="ru-RU" dirty="0" err="1" smtClean="0"/>
              <a:t>Data</a:t>
            </a:r>
            <a:r>
              <a:rPr lang="ru-RU" dirty="0" smtClean="0"/>
              <a:t> </a:t>
            </a:r>
            <a:r>
              <a:rPr lang="ru-RU" dirty="0" err="1" smtClean="0"/>
              <a:t>Over</a:t>
            </a:r>
            <a:r>
              <a:rPr lang="ru-RU" dirty="0" smtClean="0"/>
              <a:t> </a:t>
            </a:r>
            <a:r>
              <a:rPr lang="ru-RU" dirty="0" err="1" smtClean="0"/>
              <a:t>Cable</a:t>
            </a:r>
            <a:r>
              <a:rPr lang="ru-RU" dirty="0" smtClean="0"/>
              <a:t> </a:t>
            </a:r>
            <a:r>
              <a:rPr lang="ru-RU" dirty="0" err="1" smtClean="0"/>
              <a:t>Service</a:t>
            </a:r>
            <a:r>
              <a:rPr lang="ru-RU" dirty="0" smtClean="0"/>
              <a:t> </a:t>
            </a:r>
            <a:r>
              <a:rPr lang="ru-RU" dirty="0" err="1" smtClean="0"/>
              <a:t>Interface</a:t>
            </a:r>
            <a:r>
              <a:rPr lang="ru-RU" dirty="0" smtClean="0"/>
              <a:t> </a:t>
            </a:r>
            <a:r>
              <a:rPr lang="ru-RU" dirty="0" err="1" smtClean="0"/>
              <a:t>Specifications</a:t>
            </a:r>
            <a:r>
              <a:rPr lang="ru-RU" dirty="0" smtClean="0"/>
              <a:t> (DOCSIS)  обеспечивает передачу данных по сетям кабельного телевидения по телевизионному коаксиальному  кабелю.</a:t>
            </a:r>
          </a:p>
          <a:p>
            <a:r>
              <a:rPr lang="ru-RU" dirty="0" smtClean="0"/>
              <a:t>Кабель вводится в жилище, где с помощью </a:t>
            </a:r>
            <a:r>
              <a:rPr lang="ru-RU" dirty="0" err="1" smtClean="0"/>
              <a:t>разветвителя</a:t>
            </a:r>
            <a:r>
              <a:rPr lang="ru-RU" dirty="0" smtClean="0"/>
              <a:t> сигнал распределяется на телевизионный и на данные. Данные поступает на кабельный модем, а из него в домашний </a:t>
            </a:r>
            <a:r>
              <a:rPr lang="en-US" dirty="0" err="1" smtClean="0"/>
              <a:t>Wi</a:t>
            </a:r>
            <a:r>
              <a:rPr lang="ru-RU" dirty="0" smtClean="0"/>
              <a:t>-</a:t>
            </a:r>
            <a:r>
              <a:rPr lang="en-US" dirty="0" err="1" smtClean="0"/>
              <a:t>Fi</a:t>
            </a:r>
            <a:r>
              <a:rPr lang="en-US" dirty="0" smtClean="0"/>
              <a:t> </a:t>
            </a:r>
            <a:r>
              <a:rPr lang="ru-RU" dirty="0" err="1" smtClean="0"/>
              <a:t>маршрутизатор</a:t>
            </a:r>
            <a:r>
              <a:rPr lang="ru-RU" dirty="0" smtClean="0"/>
              <a:t> (роутер).  Существуют DOCSIS модемы с интегрированными роутерами. Современное оборудование DOCSIS позволяет получать скорость интернета до 300 Мбит/сек.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Подключение по телевизионному кабелю (DOCSIS)</a:t>
            </a:r>
            <a:endParaRPr lang="ru-RU" dirty="0"/>
          </a:p>
        </p:txBody>
      </p:sp>
      <p:pic>
        <p:nvPicPr>
          <p:cNvPr id="4" name="Содержимое 3" descr="Diagram DOCSIS jpeg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60" y="1524000"/>
            <a:ext cx="8861064" cy="50292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Подключение по </a:t>
            </a:r>
            <a:r>
              <a:rPr lang="en-US" dirty="0" smtClean="0"/>
              <a:t>Ethernet </a:t>
            </a:r>
            <a:r>
              <a:rPr lang="ru-RU" dirty="0" smtClean="0"/>
              <a:t>кабелю (ETTH)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Технология ETTH (англ. Ethernet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Home</a:t>
            </a:r>
            <a:r>
              <a:rPr lang="ru-RU" dirty="0" smtClean="0"/>
              <a:t> — Ethernet до дома) — один из способов подключения к сети  Интернет по Ethernet и Fast Ethernet</a:t>
            </a:r>
            <a:r>
              <a:rPr lang="en-US" dirty="0" smtClean="0"/>
              <a:t> </a:t>
            </a:r>
            <a:r>
              <a:rPr lang="ru-RU" dirty="0" smtClean="0"/>
              <a:t>протоколам. </a:t>
            </a:r>
          </a:p>
          <a:p>
            <a:r>
              <a:rPr lang="ru-RU" dirty="0" smtClean="0"/>
              <a:t>При технологии ETTH оптический кабель прокладывается до каждого дома, подъезда или группы частных домов, где подключается к </a:t>
            </a:r>
            <a:r>
              <a:rPr lang="en-US" dirty="0" smtClean="0"/>
              <a:t>WAN</a:t>
            </a:r>
            <a:r>
              <a:rPr lang="ru-RU" dirty="0" smtClean="0"/>
              <a:t>-интерфейсу коммутатора, предназначенного для обслуживания группы абонентов. К интерфейсам </a:t>
            </a:r>
            <a:r>
              <a:rPr lang="en-US" dirty="0" smtClean="0"/>
              <a:t>LAN</a:t>
            </a:r>
            <a:r>
              <a:rPr lang="ru-RU" dirty="0" smtClean="0"/>
              <a:t> этого коммутатора подключаются абонентские линии, проложенные в каждый  индивидуальный дом или квартиру. Для абонентских линий используются медные кабели, часто называемые "витой парой" обычно пятой или шестой категории (</a:t>
            </a:r>
            <a:r>
              <a:rPr lang="en-US" dirty="0" smtClean="0"/>
              <a:t>Cat</a:t>
            </a:r>
            <a:r>
              <a:rPr lang="ru-RU" dirty="0" smtClean="0"/>
              <a:t>5, </a:t>
            </a:r>
            <a:r>
              <a:rPr lang="en-US" dirty="0" smtClean="0"/>
              <a:t>Cat</a:t>
            </a:r>
            <a:r>
              <a:rPr lang="ru-RU" dirty="0" smtClean="0"/>
              <a:t>5</a:t>
            </a:r>
            <a:r>
              <a:rPr lang="en-US" dirty="0" smtClean="0"/>
              <a:t>e</a:t>
            </a:r>
            <a:r>
              <a:rPr lang="ru-RU" dirty="0" smtClean="0"/>
              <a:t>, </a:t>
            </a:r>
            <a:r>
              <a:rPr lang="en-US" dirty="0" smtClean="0"/>
              <a:t>Cat</a:t>
            </a:r>
            <a:r>
              <a:rPr lang="ru-RU" dirty="0" smtClean="0"/>
              <a:t>6) к которым подключаются корпоративные или домашние </a:t>
            </a:r>
            <a:r>
              <a:rPr lang="ru-RU" dirty="0" err="1" smtClean="0"/>
              <a:t>маршрутизаторы</a:t>
            </a:r>
            <a:r>
              <a:rPr lang="ru-RU" dirty="0" smtClean="0"/>
              <a:t>. К домашним роутерам непосредственно или через коммутаторы с использованием проводных или беспроводных соединений подключаются конечные пользователи.</a:t>
            </a:r>
          </a:p>
          <a:p>
            <a:r>
              <a:rPr lang="ru-RU" dirty="0" smtClean="0"/>
              <a:t>Скорость подключения составляет от 100 Мбит/с до 1000 Мбит/</a:t>
            </a:r>
            <a:r>
              <a:rPr lang="ru-RU" dirty="0" err="1" smtClean="0"/>
              <a:t>c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Подключение по </a:t>
            </a:r>
            <a:r>
              <a:rPr lang="en-US" dirty="0" smtClean="0"/>
              <a:t>Ethernet </a:t>
            </a:r>
            <a:r>
              <a:rPr lang="ru-RU" dirty="0" smtClean="0"/>
              <a:t>кабелю (ETTH)</a:t>
            </a:r>
            <a:endParaRPr lang="ru-RU" dirty="0"/>
          </a:p>
        </p:txBody>
      </p:sp>
      <p:pic>
        <p:nvPicPr>
          <p:cNvPr id="4" name="Содержимое 3" descr="Diagram ETTH jpeg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29" y="1676400"/>
            <a:ext cx="8860609" cy="48768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451</TotalTime>
  <Words>1082</Words>
  <Application>Microsoft Office PowerPoint</Application>
  <PresentationFormat>Экран (4:3)</PresentationFormat>
  <Paragraphs>75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Модульная</vt:lpstr>
      <vt:lpstr>Виды интернет подключений</vt:lpstr>
      <vt:lpstr>Слайд 2</vt:lpstr>
      <vt:lpstr>Кабельные (проводные) подключения </vt:lpstr>
      <vt:lpstr>К кабельным видам подключения относятся:</vt:lpstr>
      <vt:lpstr>Подключение по технологии ADSL</vt:lpstr>
      <vt:lpstr>Подключение по телевизионному кабелю (DOCSIS)</vt:lpstr>
      <vt:lpstr>Подключение по телевизионному кабелю (DOCSIS)</vt:lpstr>
      <vt:lpstr>Подключение по Ethernet кабелю (ETTH)</vt:lpstr>
      <vt:lpstr>Подключение по Ethernet кабелю (ETTH)</vt:lpstr>
      <vt:lpstr>Подключение по оптоволоконному кабелю  (FTTх)</vt:lpstr>
      <vt:lpstr>Подключение через пассивные оптоволоконные сети  (GPON)</vt:lpstr>
      <vt:lpstr>Подключение через пассивные оптоволоконные сети  (GPON)</vt:lpstr>
      <vt:lpstr>Беспроводное подключение</vt:lpstr>
      <vt:lpstr>Виды беспроводных интернет подключений</vt:lpstr>
      <vt:lpstr>GPRS</vt:lpstr>
      <vt:lpstr>3G (UMTS / HSPA)</vt:lpstr>
      <vt:lpstr>Технологии WiMAX и LTE (4 G)</vt:lpstr>
      <vt:lpstr>Технология Wi-Fi  </vt:lpstr>
      <vt:lpstr>Технология Wi-Fi </vt:lpstr>
      <vt:lpstr>Технология Wi-Fi </vt:lpstr>
      <vt:lpstr>Подключения с использованием спутниковых технологий</vt:lpstr>
      <vt:lpstr>Заключение</vt:lpstr>
    </vt:vector>
  </TitlesOfParts>
  <Company>SPecialiST RePack, SanBuild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интернет подключений</dc:title>
  <dc:creator>Larisa</dc:creator>
  <cp:lastModifiedBy>Larisa</cp:lastModifiedBy>
  <cp:revision>141</cp:revision>
  <dcterms:created xsi:type="dcterms:W3CDTF">2020-02-04T17:33:02Z</dcterms:created>
  <dcterms:modified xsi:type="dcterms:W3CDTF">2020-02-09T00:02:37Z</dcterms:modified>
</cp:coreProperties>
</file>