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5" r:id="rId9"/>
    <p:sldId id="266" r:id="rId10"/>
    <p:sldId id="262" r:id="rId11"/>
    <p:sldId id="282" r:id="rId12"/>
    <p:sldId id="269" r:id="rId13"/>
    <p:sldId id="263" r:id="rId14"/>
    <p:sldId id="264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3" r:id="rId26"/>
    <p:sldId id="28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142" autoAdjust="0"/>
  </p:normalViewPr>
  <p:slideViewPr>
    <p:cSldViewPr>
      <p:cViewPr varScale="1">
        <p:scale>
          <a:sx n="77" d="100"/>
          <a:sy n="77" d="100"/>
        </p:scale>
        <p:origin x="-1541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1CDDCA-B940-47E8-ADE9-0C5131BCC0D3}" type="doc">
      <dgm:prSet loTypeId="urn:microsoft.com/office/officeart/2005/8/layout/hierarchy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5CAAE67-EA90-43DC-8139-FAC5B2DC35EA}">
      <dgm:prSet phldrT="[Текст]" custT="1"/>
      <dgm:spPr/>
      <dgm:t>
        <a:bodyPr/>
        <a:lstStyle/>
        <a:p>
          <a:r>
            <a:rPr lang="ru-RU" sz="2400" b="1" dirty="0" smtClean="0"/>
            <a:t>Интернет</a:t>
          </a:r>
        </a:p>
        <a:p>
          <a:r>
            <a:rPr lang="ru-RU" sz="2400" b="1" dirty="0" smtClean="0"/>
            <a:t>коммуникации</a:t>
          </a:r>
          <a:endParaRPr lang="ru-RU" sz="2400" b="1" dirty="0"/>
        </a:p>
      </dgm:t>
    </dgm:pt>
    <dgm:pt modelId="{33FC9B52-E00B-4451-8612-6993A443B5EF}" type="parTrans" cxnId="{1118B034-87C6-46A1-85B7-88B9080BA1CA}">
      <dgm:prSet/>
      <dgm:spPr/>
      <dgm:t>
        <a:bodyPr/>
        <a:lstStyle/>
        <a:p>
          <a:endParaRPr lang="ru-RU"/>
        </a:p>
      </dgm:t>
    </dgm:pt>
    <dgm:pt modelId="{8D37192A-ECFD-4495-A1C0-C8027B2BD14C}" type="sibTrans" cxnId="{1118B034-87C6-46A1-85B7-88B9080BA1CA}">
      <dgm:prSet/>
      <dgm:spPr/>
      <dgm:t>
        <a:bodyPr/>
        <a:lstStyle/>
        <a:p>
          <a:endParaRPr lang="ru-RU"/>
        </a:p>
      </dgm:t>
    </dgm:pt>
    <dgm:pt modelId="{51C85CAF-B812-48CE-B2BB-241EEB05D647}">
      <dgm:prSet phldrT="[Текст]"/>
      <dgm:spPr/>
      <dgm:t>
        <a:bodyPr/>
        <a:lstStyle/>
        <a:p>
          <a:r>
            <a:rPr lang="ru-RU" dirty="0" smtClean="0"/>
            <a:t>Асинхронные</a:t>
          </a:r>
          <a:endParaRPr lang="ru-RU" dirty="0"/>
        </a:p>
      </dgm:t>
    </dgm:pt>
    <dgm:pt modelId="{B6D5CC41-76E8-495E-B4C2-EB6B00D979A7}" type="parTrans" cxnId="{FA425A0E-11E3-43B3-9063-AC91BAC82902}">
      <dgm:prSet/>
      <dgm:spPr/>
      <dgm:t>
        <a:bodyPr/>
        <a:lstStyle/>
        <a:p>
          <a:endParaRPr lang="ru-RU"/>
        </a:p>
      </dgm:t>
    </dgm:pt>
    <dgm:pt modelId="{DECA4A7C-B429-496F-9B52-4F45CBF4DA18}" type="sibTrans" cxnId="{FA425A0E-11E3-43B3-9063-AC91BAC82902}">
      <dgm:prSet/>
      <dgm:spPr/>
      <dgm:t>
        <a:bodyPr/>
        <a:lstStyle/>
        <a:p>
          <a:endParaRPr lang="ru-RU"/>
        </a:p>
      </dgm:t>
    </dgm:pt>
    <dgm:pt modelId="{8517C1CA-B7DD-4D42-AFA9-80E9E3DC8A8C}">
      <dgm:prSet phldrT="[Текст]"/>
      <dgm:spPr/>
      <dgm:t>
        <a:bodyPr/>
        <a:lstStyle/>
        <a:p>
          <a:r>
            <a:rPr lang="ru-RU" dirty="0" smtClean="0"/>
            <a:t>Электронная почта</a:t>
          </a:r>
        </a:p>
        <a:p>
          <a:r>
            <a:rPr lang="ru-RU" dirty="0" smtClean="0"/>
            <a:t>Форумы</a:t>
          </a:r>
        </a:p>
        <a:p>
          <a:r>
            <a:rPr lang="ru-RU" dirty="0" err="1" smtClean="0"/>
            <a:t>Блоги</a:t>
          </a:r>
          <a:endParaRPr lang="ru-RU" dirty="0"/>
        </a:p>
      </dgm:t>
    </dgm:pt>
    <dgm:pt modelId="{9F0F9AAB-51FC-433D-B0DF-88CEAC702802}" type="parTrans" cxnId="{20B83E4A-DFB5-474D-BC16-F85AAE4DF1DA}">
      <dgm:prSet/>
      <dgm:spPr/>
      <dgm:t>
        <a:bodyPr/>
        <a:lstStyle/>
        <a:p>
          <a:endParaRPr lang="ru-RU"/>
        </a:p>
      </dgm:t>
    </dgm:pt>
    <dgm:pt modelId="{76A3A78E-7614-4093-AE94-AD6919547A00}" type="sibTrans" cxnId="{20B83E4A-DFB5-474D-BC16-F85AAE4DF1DA}">
      <dgm:prSet/>
      <dgm:spPr/>
      <dgm:t>
        <a:bodyPr/>
        <a:lstStyle/>
        <a:p>
          <a:endParaRPr lang="ru-RU"/>
        </a:p>
      </dgm:t>
    </dgm:pt>
    <dgm:pt modelId="{899E2274-F68D-4E3B-875D-DCA88511D978}">
      <dgm:prSet phldrT="[Текст]"/>
      <dgm:spPr/>
      <dgm:t>
        <a:bodyPr/>
        <a:lstStyle/>
        <a:p>
          <a:r>
            <a:rPr lang="ru-RU" dirty="0" smtClean="0"/>
            <a:t>Синхронные</a:t>
          </a:r>
          <a:endParaRPr lang="ru-RU" dirty="0"/>
        </a:p>
      </dgm:t>
    </dgm:pt>
    <dgm:pt modelId="{D8CFBFDB-8C97-4264-9A23-4E8AD4431D37}" type="parTrans" cxnId="{392D5CD5-6E12-4F27-8D6A-FF42234EED0C}">
      <dgm:prSet/>
      <dgm:spPr/>
      <dgm:t>
        <a:bodyPr/>
        <a:lstStyle/>
        <a:p>
          <a:endParaRPr lang="ru-RU"/>
        </a:p>
      </dgm:t>
    </dgm:pt>
    <dgm:pt modelId="{732FBAB8-F645-4FC3-91EA-AD8ED1AD4C2A}" type="sibTrans" cxnId="{392D5CD5-6E12-4F27-8D6A-FF42234EED0C}">
      <dgm:prSet/>
      <dgm:spPr/>
      <dgm:t>
        <a:bodyPr/>
        <a:lstStyle/>
        <a:p>
          <a:endParaRPr lang="ru-RU"/>
        </a:p>
      </dgm:t>
    </dgm:pt>
    <dgm:pt modelId="{72D95952-B29F-4A48-9131-F5E2AAEE9D51}">
      <dgm:prSet phldrT="[Текст]"/>
      <dgm:spPr/>
      <dgm:t>
        <a:bodyPr/>
        <a:lstStyle/>
        <a:p>
          <a:r>
            <a:rPr lang="ru-RU" dirty="0" smtClean="0"/>
            <a:t>Чаты</a:t>
          </a:r>
        </a:p>
        <a:p>
          <a:r>
            <a:rPr lang="ru-RU" dirty="0" smtClean="0"/>
            <a:t>Видеоконференции</a:t>
          </a:r>
        </a:p>
        <a:p>
          <a:r>
            <a:rPr lang="ru-RU" dirty="0" smtClean="0"/>
            <a:t>Голосовые конференции</a:t>
          </a:r>
          <a:endParaRPr lang="ru-RU" dirty="0"/>
        </a:p>
      </dgm:t>
    </dgm:pt>
    <dgm:pt modelId="{1DB8C442-2063-4310-BA89-9D18DE68E504}" type="parTrans" cxnId="{E09F9FB9-CB26-4455-9C80-0E0C6C54DDFB}">
      <dgm:prSet/>
      <dgm:spPr/>
      <dgm:t>
        <a:bodyPr/>
        <a:lstStyle/>
        <a:p>
          <a:endParaRPr lang="ru-RU"/>
        </a:p>
      </dgm:t>
    </dgm:pt>
    <dgm:pt modelId="{04D39E16-C12D-4084-ACD7-077170D99D62}" type="sibTrans" cxnId="{E09F9FB9-CB26-4455-9C80-0E0C6C54DDFB}">
      <dgm:prSet/>
      <dgm:spPr/>
      <dgm:t>
        <a:bodyPr/>
        <a:lstStyle/>
        <a:p>
          <a:endParaRPr lang="ru-RU"/>
        </a:p>
      </dgm:t>
    </dgm:pt>
    <dgm:pt modelId="{634557AE-A6C2-4E16-B05B-1F0915EC33C7}" type="pres">
      <dgm:prSet presAssocID="{281CDDCA-B940-47E8-ADE9-0C5131BCC0D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85CCD67-A6A0-456E-A460-5A2BCBEC3D25}" type="pres">
      <dgm:prSet presAssocID="{75CAAE67-EA90-43DC-8139-FAC5B2DC35EA}" presName="hierRoot1" presStyleCnt="0"/>
      <dgm:spPr/>
    </dgm:pt>
    <dgm:pt modelId="{7C54E84E-E280-4C4F-80A2-992723D018B8}" type="pres">
      <dgm:prSet presAssocID="{75CAAE67-EA90-43DC-8139-FAC5B2DC35EA}" presName="composite" presStyleCnt="0"/>
      <dgm:spPr/>
    </dgm:pt>
    <dgm:pt modelId="{32897BE1-074F-49FA-BFF4-519B11D065A8}" type="pres">
      <dgm:prSet presAssocID="{75CAAE67-EA90-43DC-8139-FAC5B2DC35EA}" presName="background" presStyleLbl="node0" presStyleIdx="0" presStyleCnt="1"/>
      <dgm:spPr/>
    </dgm:pt>
    <dgm:pt modelId="{19FD06CD-F455-4C4C-B3C0-23A2260A858B}" type="pres">
      <dgm:prSet presAssocID="{75CAAE67-EA90-43DC-8139-FAC5B2DC35EA}" presName="text" presStyleLbl="fgAcc0" presStyleIdx="0" presStyleCnt="1" custScaleX="144543" custLinFactNeighborX="-2220" custLinFactNeighborY="-29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E181D2-5D24-4E36-BBA3-2CBCA5FA87AD}" type="pres">
      <dgm:prSet presAssocID="{75CAAE67-EA90-43DC-8139-FAC5B2DC35EA}" presName="hierChild2" presStyleCnt="0"/>
      <dgm:spPr/>
    </dgm:pt>
    <dgm:pt modelId="{B7884BA5-5E9D-4EA4-9B9B-B3E2DF937868}" type="pres">
      <dgm:prSet presAssocID="{B6D5CC41-76E8-495E-B4C2-EB6B00D979A7}" presName="Name10" presStyleLbl="parChTrans1D2" presStyleIdx="0" presStyleCnt="2"/>
      <dgm:spPr/>
      <dgm:t>
        <a:bodyPr/>
        <a:lstStyle/>
        <a:p>
          <a:endParaRPr lang="ru-RU"/>
        </a:p>
      </dgm:t>
    </dgm:pt>
    <dgm:pt modelId="{C603E55B-DB4A-4105-8048-D2B6BE618F94}" type="pres">
      <dgm:prSet presAssocID="{51C85CAF-B812-48CE-B2BB-241EEB05D647}" presName="hierRoot2" presStyleCnt="0"/>
      <dgm:spPr/>
    </dgm:pt>
    <dgm:pt modelId="{75062A69-6CE0-4A13-B558-8FDB20312C04}" type="pres">
      <dgm:prSet presAssocID="{51C85CAF-B812-48CE-B2BB-241EEB05D647}" presName="composite2" presStyleCnt="0"/>
      <dgm:spPr/>
    </dgm:pt>
    <dgm:pt modelId="{BB5DA81A-8BE1-4825-B31A-E87DECBE6467}" type="pres">
      <dgm:prSet presAssocID="{51C85CAF-B812-48CE-B2BB-241EEB05D647}" presName="background2" presStyleLbl="node2" presStyleIdx="0" presStyleCnt="2"/>
      <dgm:spPr/>
    </dgm:pt>
    <dgm:pt modelId="{FAACA3E6-607C-4990-AC18-F66F599EBEAE}" type="pres">
      <dgm:prSet presAssocID="{51C85CAF-B812-48CE-B2BB-241EEB05D647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336CB18-0F79-4C5B-B029-CD1541673E49}" type="pres">
      <dgm:prSet presAssocID="{51C85CAF-B812-48CE-B2BB-241EEB05D647}" presName="hierChild3" presStyleCnt="0"/>
      <dgm:spPr/>
    </dgm:pt>
    <dgm:pt modelId="{F5991DD9-7D21-4E16-971E-29D7340E3E57}" type="pres">
      <dgm:prSet presAssocID="{9F0F9AAB-51FC-433D-B0DF-88CEAC702802}" presName="Name17" presStyleLbl="parChTrans1D3" presStyleIdx="0" presStyleCnt="2"/>
      <dgm:spPr/>
      <dgm:t>
        <a:bodyPr/>
        <a:lstStyle/>
        <a:p>
          <a:endParaRPr lang="ru-RU"/>
        </a:p>
      </dgm:t>
    </dgm:pt>
    <dgm:pt modelId="{39F1F256-1D92-4183-A2BB-B0CC73EE5F42}" type="pres">
      <dgm:prSet presAssocID="{8517C1CA-B7DD-4D42-AFA9-80E9E3DC8A8C}" presName="hierRoot3" presStyleCnt="0"/>
      <dgm:spPr/>
    </dgm:pt>
    <dgm:pt modelId="{9821C781-F54F-4880-AFEE-61E213F58D2A}" type="pres">
      <dgm:prSet presAssocID="{8517C1CA-B7DD-4D42-AFA9-80E9E3DC8A8C}" presName="composite3" presStyleCnt="0"/>
      <dgm:spPr/>
    </dgm:pt>
    <dgm:pt modelId="{7BB57586-016D-4912-94D1-8975479EEAF0}" type="pres">
      <dgm:prSet presAssocID="{8517C1CA-B7DD-4D42-AFA9-80E9E3DC8A8C}" presName="background3" presStyleLbl="node3" presStyleIdx="0" presStyleCnt="2"/>
      <dgm:spPr/>
    </dgm:pt>
    <dgm:pt modelId="{35B992BA-A469-4B3A-8758-C485E758471A}" type="pres">
      <dgm:prSet presAssocID="{8517C1CA-B7DD-4D42-AFA9-80E9E3DC8A8C}" presName="text3" presStyleLbl="fgAcc3" presStyleIdx="0" presStyleCnt="2" custScaleX="1945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943C3AA-AF54-4A32-A86F-8442E1AA6C1D}" type="pres">
      <dgm:prSet presAssocID="{8517C1CA-B7DD-4D42-AFA9-80E9E3DC8A8C}" presName="hierChild4" presStyleCnt="0"/>
      <dgm:spPr/>
    </dgm:pt>
    <dgm:pt modelId="{52C7F068-A22E-4BB1-8560-D8FDBD3D2BCA}" type="pres">
      <dgm:prSet presAssocID="{D8CFBFDB-8C97-4264-9A23-4E8AD4431D37}" presName="Name10" presStyleLbl="parChTrans1D2" presStyleIdx="1" presStyleCnt="2"/>
      <dgm:spPr/>
      <dgm:t>
        <a:bodyPr/>
        <a:lstStyle/>
        <a:p>
          <a:endParaRPr lang="ru-RU"/>
        </a:p>
      </dgm:t>
    </dgm:pt>
    <dgm:pt modelId="{4FFFC2CF-2D40-4AE1-8506-657FB86F350C}" type="pres">
      <dgm:prSet presAssocID="{899E2274-F68D-4E3B-875D-DCA88511D978}" presName="hierRoot2" presStyleCnt="0"/>
      <dgm:spPr/>
    </dgm:pt>
    <dgm:pt modelId="{3CE57791-58E5-4E87-88F0-96E09482C07D}" type="pres">
      <dgm:prSet presAssocID="{899E2274-F68D-4E3B-875D-DCA88511D978}" presName="composite2" presStyleCnt="0"/>
      <dgm:spPr/>
    </dgm:pt>
    <dgm:pt modelId="{EEEA3051-8806-4842-8C60-46008DA2A774}" type="pres">
      <dgm:prSet presAssocID="{899E2274-F68D-4E3B-875D-DCA88511D978}" presName="background2" presStyleLbl="node2" presStyleIdx="1" presStyleCnt="2"/>
      <dgm:spPr/>
    </dgm:pt>
    <dgm:pt modelId="{1CFDE655-3067-4CE3-BAF6-C9FE96FA73F7}" type="pres">
      <dgm:prSet presAssocID="{899E2274-F68D-4E3B-875D-DCA88511D978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68F349-BEF6-4D07-A3A8-4299A6F54104}" type="pres">
      <dgm:prSet presAssocID="{899E2274-F68D-4E3B-875D-DCA88511D978}" presName="hierChild3" presStyleCnt="0"/>
      <dgm:spPr/>
    </dgm:pt>
    <dgm:pt modelId="{56A72C2C-8817-4061-9A6E-21F34472722F}" type="pres">
      <dgm:prSet presAssocID="{1DB8C442-2063-4310-BA89-9D18DE68E504}" presName="Name17" presStyleLbl="parChTrans1D3" presStyleIdx="1" presStyleCnt="2"/>
      <dgm:spPr/>
      <dgm:t>
        <a:bodyPr/>
        <a:lstStyle/>
        <a:p>
          <a:endParaRPr lang="ru-RU"/>
        </a:p>
      </dgm:t>
    </dgm:pt>
    <dgm:pt modelId="{04F40E99-609A-410F-9FC6-6AF7E26C5535}" type="pres">
      <dgm:prSet presAssocID="{72D95952-B29F-4A48-9131-F5E2AAEE9D51}" presName="hierRoot3" presStyleCnt="0"/>
      <dgm:spPr/>
    </dgm:pt>
    <dgm:pt modelId="{8D524EFD-2959-488C-AE8D-4A1744B94339}" type="pres">
      <dgm:prSet presAssocID="{72D95952-B29F-4A48-9131-F5E2AAEE9D51}" presName="composite3" presStyleCnt="0"/>
      <dgm:spPr/>
    </dgm:pt>
    <dgm:pt modelId="{58439127-4C0B-4445-A0A6-EEF907E1C624}" type="pres">
      <dgm:prSet presAssocID="{72D95952-B29F-4A48-9131-F5E2AAEE9D51}" presName="background3" presStyleLbl="node3" presStyleIdx="1" presStyleCnt="2"/>
      <dgm:spPr/>
    </dgm:pt>
    <dgm:pt modelId="{CBF8F1BF-6C08-47E1-8C28-14FB51AC96E9}" type="pres">
      <dgm:prSet presAssocID="{72D95952-B29F-4A48-9131-F5E2AAEE9D51}" presName="text3" presStyleLbl="fgAcc3" presStyleIdx="1" presStyleCnt="2" custScaleX="1651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92C45E1-B0EA-4652-908D-14AD94B2B2D1}" type="pres">
      <dgm:prSet presAssocID="{72D95952-B29F-4A48-9131-F5E2AAEE9D51}" presName="hierChild4" presStyleCnt="0"/>
      <dgm:spPr/>
    </dgm:pt>
  </dgm:ptLst>
  <dgm:cxnLst>
    <dgm:cxn modelId="{6793A69E-8B13-45C6-BB5F-3B596E054EEC}" type="presOf" srcId="{9F0F9AAB-51FC-433D-B0DF-88CEAC702802}" destId="{F5991DD9-7D21-4E16-971E-29D7340E3E57}" srcOrd="0" destOrd="0" presId="urn:microsoft.com/office/officeart/2005/8/layout/hierarchy1"/>
    <dgm:cxn modelId="{FBCC40A3-E4DC-47A6-A0AA-A81669960B15}" type="presOf" srcId="{8517C1CA-B7DD-4D42-AFA9-80E9E3DC8A8C}" destId="{35B992BA-A469-4B3A-8758-C485E758471A}" srcOrd="0" destOrd="0" presId="urn:microsoft.com/office/officeart/2005/8/layout/hierarchy1"/>
    <dgm:cxn modelId="{316ADE5F-86E7-41D0-9C70-400CD6EB202C}" type="presOf" srcId="{75CAAE67-EA90-43DC-8139-FAC5B2DC35EA}" destId="{19FD06CD-F455-4C4C-B3C0-23A2260A858B}" srcOrd="0" destOrd="0" presId="urn:microsoft.com/office/officeart/2005/8/layout/hierarchy1"/>
    <dgm:cxn modelId="{20B83E4A-DFB5-474D-BC16-F85AAE4DF1DA}" srcId="{51C85CAF-B812-48CE-B2BB-241EEB05D647}" destId="{8517C1CA-B7DD-4D42-AFA9-80E9E3DC8A8C}" srcOrd="0" destOrd="0" parTransId="{9F0F9AAB-51FC-433D-B0DF-88CEAC702802}" sibTransId="{76A3A78E-7614-4093-AE94-AD6919547A00}"/>
    <dgm:cxn modelId="{E1E4C134-AA2D-4240-B676-6F1F0E648964}" type="presOf" srcId="{899E2274-F68D-4E3B-875D-DCA88511D978}" destId="{1CFDE655-3067-4CE3-BAF6-C9FE96FA73F7}" srcOrd="0" destOrd="0" presId="urn:microsoft.com/office/officeart/2005/8/layout/hierarchy1"/>
    <dgm:cxn modelId="{1118B034-87C6-46A1-85B7-88B9080BA1CA}" srcId="{281CDDCA-B940-47E8-ADE9-0C5131BCC0D3}" destId="{75CAAE67-EA90-43DC-8139-FAC5B2DC35EA}" srcOrd="0" destOrd="0" parTransId="{33FC9B52-E00B-4451-8612-6993A443B5EF}" sibTransId="{8D37192A-ECFD-4495-A1C0-C8027B2BD14C}"/>
    <dgm:cxn modelId="{D48DB68B-9A51-4064-AFC6-9F356166888C}" type="presOf" srcId="{72D95952-B29F-4A48-9131-F5E2AAEE9D51}" destId="{CBF8F1BF-6C08-47E1-8C28-14FB51AC96E9}" srcOrd="0" destOrd="0" presId="urn:microsoft.com/office/officeart/2005/8/layout/hierarchy1"/>
    <dgm:cxn modelId="{E09F9FB9-CB26-4455-9C80-0E0C6C54DDFB}" srcId="{899E2274-F68D-4E3B-875D-DCA88511D978}" destId="{72D95952-B29F-4A48-9131-F5E2AAEE9D51}" srcOrd="0" destOrd="0" parTransId="{1DB8C442-2063-4310-BA89-9D18DE68E504}" sibTransId="{04D39E16-C12D-4084-ACD7-077170D99D62}"/>
    <dgm:cxn modelId="{E60396F3-5E6A-40CB-A562-9C0AFEAEADF9}" type="presOf" srcId="{51C85CAF-B812-48CE-B2BB-241EEB05D647}" destId="{FAACA3E6-607C-4990-AC18-F66F599EBEAE}" srcOrd="0" destOrd="0" presId="urn:microsoft.com/office/officeart/2005/8/layout/hierarchy1"/>
    <dgm:cxn modelId="{697DBBAB-E743-45E8-B024-6F4623CC48FD}" type="presOf" srcId="{1DB8C442-2063-4310-BA89-9D18DE68E504}" destId="{56A72C2C-8817-4061-9A6E-21F34472722F}" srcOrd="0" destOrd="0" presId="urn:microsoft.com/office/officeart/2005/8/layout/hierarchy1"/>
    <dgm:cxn modelId="{392D5CD5-6E12-4F27-8D6A-FF42234EED0C}" srcId="{75CAAE67-EA90-43DC-8139-FAC5B2DC35EA}" destId="{899E2274-F68D-4E3B-875D-DCA88511D978}" srcOrd="1" destOrd="0" parTransId="{D8CFBFDB-8C97-4264-9A23-4E8AD4431D37}" sibTransId="{732FBAB8-F645-4FC3-91EA-AD8ED1AD4C2A}"/>
    <dgm:cxn modelId="{FA425A0E-11E3-43B3-9063-AC91BAC82902}" srcId="{75CAAE67-EA90-43DC-8139-FAC5B2DC35EA}" destId="{51C85CAF-B812-48CE-B2BB-241EEB05D647}" srcOrd="0" destOrd="0" parTransId="{B6D5CC41-76E8-495E-B4C2-EB6B00D979A7}" sibTransId="{DECA4A7C-B429-496F-9B52-4F45CBF4DA18}"/>
    <dgm:cxn modelId="{851CE07D-FA1F-4499-8F85-2A3BCE7E142F}" type="presOf" srcId="{B6D5CC41-76E8-495E-B4C2-EB6B00D979A7}" destId="{B7884BA5-5E9D-4EA4-9B9B-B3E2DF937868}" srcOrd="0" destOrd="0" presId="urn:microsoft.com/office/officeart/2005/8/layout/hierarchy1"/>
    <dgm:cxn modelId="{90103B5E-0A42-426C-8457-6DA97D2846C3}" type="presOf" srcId="{D8CFBFDB-8C97-4264-9A23-4E8AD4431D37}" destId="{52C7F068-A22E-4BB1-8560-D8FDBD3D2BCA}" srcOrd="0" destOrd="0" presId="urn:microsoft.com/office/officeart/2005/8/layout/hierarchy1"/>
    <dgm:cxn modelId="{004548A7-DBC2-4BAD-B34F-23DE26933D1C}" type="presOf" srcId="{281CDDCA-B940-47E8-ADE9-0C5131BCC0D3}" destId="{634557AE-A6C2-4E16-B05B-1F0915EC33C7}" srcOrd="0" destOrd="0" presId="urn:microsoft.com/office/officeart/2005/8/layout/hierarchy1"/>
    <dgm:cxn modelId="{A298050F-8275-4649-ADD4-E5B37359C566}" type="presParOf" srcId="{634557AE-A6C2-4E16-B05B-1F0915EC33C7}" destId="{985CCD67-A6A0-456E-A460-5A2BCBEC3D25}" srcOrd="0" destOrd="0" presId="urn:microsoft.com/office/officeart/2005/8/layout/hierarchy1"/>
    <dgm:cxn modelId="{5C6E5E80-8BAE-4D65-8855-50F4CAD3A45D}" type="presParOf" srcId="{985CCD67-A6A0-456E-A460-5A2BCBEC3D25}" destId="{7C54E84E-E280-4C4F-80A2-992723D018B8}" srcOrd="0" destOrd="0" presId="urn:microsoft.com/office/officeart/2005/8/layout/hierarchy1"/>
    <dgm:cxn modelId="{D231C0B2-BBED-4E03-890E-5F02A8B3B9ED}" type="presParOf" srcId="{7C54E84E-E280-4C4F-80A2-992723D018B8}" destId="{32897BE1-074F-49FA-BFF4-519B11D065A8}" srcOrd="0" destOrd="0" presId="urn:microsoft.com/office/officeart/2005/8/layout/hierarchy1"/>
    <dgm:cxn modelId="{310CD540-968D-4420-A8C7-90E4E7B399C2}" type="presParOf" srcId="{7C54E84E-E280-4C4F-80A2-992723D018B8}" destId="{19FD06CD-F455-4C4C-B3C0-23A2260A858B}" srcOrd="1" destOrd="0" presId="urn:microsoft.com/office/officeart/2005/8/layout/hierarchy1"/>
    <dgm:cxn modelId="{062F87AE-2D37-499D-A8B2-89430962D433}" type="presParOf" srcId="{985CCD67-A6A0-456E-A460-5A2BCBEC3D25}" destId="{42E181D2-5D24-4E36-BBA3-2CBCA5FA87AD}" srcOrd="1" destOrd="0" presId="urn:microsoft.com/office/officeart/2005/8/layout/hierarchy1"/>
    <dgm:cxn modelId="{0A157FDC-1D54-43FD-9635-BF4E9A20927E}" type="presParOf" srcId="{42E181D2-5D24-4E36-BBA3-2CBCA5FA87AD}" destId="{B7884BA5-5E9D-4EA4-9B9B-B3E2DF937868}" srcOrd="0" destOrd="0" presId="urn:microsoft.com/office/officeart/2005/8/layout/hierarchy1"/>
    <dgm:cxn modelId="{BBFC6622-C1DA-493E-B739-EDFE9F0DEB51}" type="presParOf" srcId="{42E181D2-5D24-4E36-BBA3-2CBCA5FA87AD}" destId="{C603E55B-DB4A-4105-8048-D2B6BE618F94}" srcOrd="1" destOrd="0" presId="urn:microsoft.com/office/officeart/2005/8/layout/hierarchy1"/>
    <dgm:cxn modelId="{97335245-6F45-47AF-B943-69112336FBE9}" type="presParOf" srcId="{C603E55B-DB4A-4105-8048-D2B6BE618F94}" destId="{75062A69-6CE0-4A13-B558-8FDB20312C04}" srcOrd="0" destOrd="0" presId="urn:microsoft.com/office/officeart/2005/8/layout/hierarchy1"/>
    <dgm:cxn modelId="{FD1B0B17-5895-4DD4-AE7C-DE234EF3D58B}" type="presParOf" srcId="{75062A69-6CE0-4A13-B558-8FDB20312C04}" destId="{BB5DA81A-8BE1-4825-B31A-E87DECBE6467}" srcOrd="0" destOrd="0" presId="urn:microsoft.com/office/officeart/2005/8/layout/hierarchy1"/>
    <dgm:cxn modelId="{F6260BCE-2B70-463D-8FFA-C937F92E0A7B}" type="presParOf" srcId="{75062A69-6CE0-4A13-B558-8FDB20312C04}" destId="{FAACA3E6-607C-4990-AC18-F66F599EBEAE}" srcOrd="1" destOrd="0" presId="urn:microsoft.com/office/officeart/2005/8/layout/hierarchy1"/>
    <dgm:cxn modelId="{0BA363BA-1C34-45C7-A0F4-4C514CD0C314}" type="presParOf" srcId="{C603E55B-DB4A-4105-8048-D2B6BE618F94}" destId="{C336CB18-0F79-4C5B-B029-CD1541673E49}" srcOrd="1" destOrd="0" presId="urn:microsoft.com/office/officeart/2005/8/layout/hierarchy1"/>
    <dgm:cxn modelId="{0C71CA30-40F5-4050-8984-13E76B76F704}" type="presParOf" srcId="{C336CB18-0F79-4C5B-B029-CD1541673E49}" destId="{F5991DD9-7D21-4E16-971E-29D7340E3E57}" srcOrd="0" destOrd="0" presId="urn:microsoft.com/office/officeart/2005/8/layout/hierarchy1"/>
    <dgm:cxn modelId="{1EDE0C4A-E4B4-41E9-AF03-24654C629BDA}" type="presParOf" srcId="{C336CB18-0F79-4C5B-B029-CD1541673E49}" destId="{39F1F256-1D92-4183-A2BB-B0CC73EE5F42}" srcOrd="1" destOrd="0" presId="urn:microsoft.com/office/officeart/2005/8/layout/hierarchy1"/>
    <dgm:cxn modelId="{85C4B28B-83CE-4ECB-8D81-A4B097CA73A5}" type="presParOf" srcId="{39F1F256-1D92-4183-A2BB-B0CC73EE5F42}" destId="{9821C781-F54F-4880-AFEE-61E213F58D2A}" srcOrd="0" destOrd="0" presId="urn:microsoft.com/office/officeart/2005/8/layout/hierarchy1"/>
    <dgm:cxn modelId="{D6A0395B-C820-4480-9069-61A1B9C607CB}" type="presParOf" srcId="{9821C781-F54F-4880-AFEE-61E213F58D2A}" destId="{7BB57586-016D-4912-94D1-8975479EEAF0}" srcOrd="0" destOrd="0" presId="urn:microsoft.com/office/officeart/2005/8/layout/hierarchy1"/>
    <dgm:cxn modelId="{2FFF7E6A-56EA-4349-86AE-723C8E1760E7}" type="presParOf" srcId="{9821C781-F54F-4880-AFEE-61E213F58D2A}" destId="{35B992BA-A469-4B3A-8758-C485E758471A}" srcOrd="1" destOrd="0" presId="urn:microsoft.com/office/officeart/2005/8/layout/hierarchy1"/>
    <dgm:cxn modelId="{718E8F03-9523-4A4D-A37F-14370DABDC93}" type="presParOf" srcId="{39F1F256-1D92-4183-A2BB-B0CC73EE5F42}" destId="{A943C3AA-AF54-4A32-A86F-8442E1AA6C1D}" srcOrd="1" destOrd="0" presId="urn:microsoft.com/office/officeart/2005/8/layout/hierarchy1"/>
    <dgm:cxn modelId="{D83CAFE4-AB25-489A-95E6-F6F43B65FE4E}" type="presParOf" srcId="{42E181D2-5D24-4E36-BBA3-2CBCA5FA87AD}" destId="{52C7F068-A22E-4BB1-8560-D8FDBD3D2BCA}" srcOrd="2" destOrd="0" presId="urn:microsoft.com/office/officeart/2005/8/layout/hierarchy1"/>
    <dgm:cxn modelId="{07046C26-816E-4903-909A-BCBD2BBFCC0C}" type="presParOf" srcId="{42E181D2-5D24-4E36-BBA3-2CBCA5FA87AD}" destId="{4FFFC2CF-2D40-4AE1-8506-657FB86F350C}" srcOrd="3" destOrd="0" presId="urn:microsoft.com/office/officeart/2005/8/layout/hierarchy1"/>
    <dgm:cxn modelId="{F0DEF465-482E-4226-BCA9-CE8B5888F09D}" type="presParOf" srcId="{4FFFC2CF-2D40-4AE1-8506-657FB86F350C}" destId="{3CE57791-58E5-4E87-88F0-96E09482C07D}" srcOrd="0" destOrd="0" presId="urn:microsoft.com/office/officeart/2005/8/layout/hierarchy1"/>
    <dgm:cxn modelId="{C77F2CFE-4F33-497C-B96E-3F0A8D057E8F}" type="presParOf" srcId="{3CE57791-58E5-4E87-88F0-96E09482C07D}" destId="{EEEA3051-8806-4842-8C60-46008DA2A774}" srcOrd="0" destOrd="0" presId="urn:microsoft.com/office/officeart/2005/8/layout/hierarchy1"/>
    <dgm:cxn modelId="{DC6F843C-7450-4926-AF9F-0E3A3239B30E}" type="presParOf" srcId="{3CE57791-58E5-4E87-88F0-96E09482C07D}" destId="{1CFDE655-3067-4CE3-BAF6-C9FE96FA73F7}" srcOrd="1" destOrd="0" presId="urn:microsoft.com/office/officeart/2005/8/layout/hierarchy1"/>
    <dgm:cxn modelId="{1F1DD200-7A24-4341-9194-B61451BB05AD}" type="presParOf" srcId="{4FFFC2CF-2D40-4AE1-8506-657FB86F350C}" destId="{1368F349-BEF6-4D07-A3A8-4299A6F54104}" srcOrd="1" destOrd="0" presId="urn:microsoft.com/office/officeart/2005/8/layout/hierarchy1"/>
    <dgm:cxn modelId="{4E04E9A6-2E97-4AC2-A20E-E51B9292B50B}" type="presParOf" srcId="{1368F349-BEF6-4D07-A3A8-4299A6F54104}" destId="{56A72C2C-8817-4061-9A6E-21F34472722F}" srcOrd="0" destOrd="0" presId="urn:microsoft.com/office/officeart/2005/8/layout/hierarchy1"/>
    <dgm:cxn modelId="{E7BF50D4-EB36-4ECF-8847-7D53E224C515}" type="presParOf" srcId="{1368F349-BEF6-4D07-A3A8-4299A6F54104}" destId="{04F40E99-609A-410F-9FC6-6AF7E26C5535}" srcOrd="1" destOrd="0" presId="urn:microsoft.com/office/officeart/2005/8/layout/hierarchy1"/>
    <dgm:cxn modelId="{CE7637B0-E09E-40CF-B720-096E323C1663}" type="presParOf" srcId="{04F40E99-609A-410F-9FC6-6AF7E26C5535}" destId="{8D524EFD-2959-488C-AE8D-4A1744B94339}" srcOrd="0" destOrd="0" presId="urn:microsoft.com/office/officeart/2005/8/layout/hierarchy1"/>
    <dgm:cxn modelId="{09078F12-9753-462C-97A5-53B2629E8A91}" type="presParOf" srcId="{8D524EFD-2959-488C-AE8D-4A1744B94339}" destId="{58439127-4C0B-4445-A0A6-EEF907E1C624}" srcOrd="0" destOrd="0" presId="urn:microsoft.com/office/officeart/2005/8/layout/hierarchy1"/>
    <dgm:cxn modelId="{655F09A9-7610-4E16-82D6-2AD684806C11}" type="presParOf" srcId="{8D524EFD-2959-488C-AE8D-4A1744B94339}" destId="{CBF8F1BF-6C08-47E1-8C28-14FB51AC96E9}" srcOrd="1" destOrd="0" presId="urn:microsoft.com/office/officeart/2005/8/layout/hierarchy1"/>
    <dgm:cxn modelId="{A734D182-389C-4D1E-B9DF-07A86676B15F}" type="presParOf" srcId="{04F40E99-609A-410F-9FC6-6AF7E26C5535}" destId="{492C45E1-B0EA-4652-908D-14AD94B2B2D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6A72C2C-8817-4061-9A6E-21F34472722F}">
      <dsp:nvSpPr>
        <dsp:cNvPr id="0" name=""/>
        <dsp:cNvSpPr/>
      </dsp:nvSpPr>
      <dsp:spPr>
        <a:xfrm>
          <a:off x="5806349" y="2523082"/>
          <a:ext cx="91440" cy="46975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9757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C7F068-A22E-4BB1-8560-D8FDBD3D2BCA}">
      <dsp:nvSpPr>
        <dsp:cNvPr id="0" name=""/>
        <dsp:cNvSpPr/>
      </dsp:nvSpPr>
      <dsp:spPr>
        <a:xfrm>
          <a:off x="4184336" y="997028"/>
          <a:ext cx="1667733" cy="5003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0762"/>
              </a:lnTo>
              <a:lnTo>
                <a:pt x="1667733" y="350762"/>
              </a:lnTo>
              <a:lnTo>
                <a:pt x="1667733" y="50039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991DD9-7D21-4E16-971E-29D7340E3E57}">
      <dsp:nvSpPr>
        <dsp:cNvPr id="0" name=""/>
        <dsp:cNvSpPr/>
      </dsp:nvSpPr>
      <dsp:spPr>
        <a:xfrm>
          <a:off x="2542598" y="2523082"/>
          <a:ext cx="91440" cy="46975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9757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884BA5-5E9D-4EA4-9B9B-B3E2DF937868}">
      <dsp:nvSpPr>
        <dsp:cNvPr id="0" name=""/>
        <dsp:cNvSpPr/>
      </dsp:nvSpPr>
      <dsp:spPr>
        <a:xfrm>
          <a:off x="2588318" y="997028"/>
          <a:ext cx="1596018" cy="500394"/>
        </a:xfrm>
        <a:custGeom>
          <a:avLst/>
          <a:gdLst/>
          <a:ahLst/>
          <a:cxnLst/>
          <a:rect l="0" t="0" r="0" b="0"/>
          <a:pathLst>
            <a:path>
              <a:moveTo>
                <a:pt x="1596018" y="0"/>
              </a:moveTo>
              <a:lnTo>
                <a:pt x="1596018" y="350762"/>
              </a:lnTo>
              <a:lnTo>
                <a:pt x="0" y="350762"/>
              </a:lnTo>
              <a:lnTo>
                <a:pt x="0" y="50039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897BE1-074F-49FA-BFF4-519B11D065A8}">
      <dsp:nvSpPr>
        <dsp:cNvPr id="0" name=""/>
        <dsp:cNvSpPr/>
      </dsp:nvSpPr>
      <dsp:spPr>
        <a:xfrm>
          <a:off x="3016997" y="-28632"/>
          <a:ext cx="2334677" cy="102566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FD06CD-F455-4C4C-B3C0-23A2260A858B}">
      <dsp:nvSpPr>
        <dsp:cNvPr id="0" name=""/>
        <dsp:cNvSpPr/>
      </dsp:nvSpPr>
      <dsp:spPr>
        <a:xfrm>
          <a:off x="3196465" y="141862"/>
          <a:ext cx="2334677" cy="10256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Интернет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коммуникации</a:t>
          </a:r>
          <a:endParaRPr lang="ru-RU" sz="2400" b="1" kern="1200" dirty="0"/>
        </a:p>
      </dsp:txBody>
      <dsp:txXfrm>
        <a:off x="3196465" y="141862"/>
        <a:ext cx="2334677" cy="1025660"/>
      </dsp:txXfrm>
    </dsp:sp>
    <dsp:sp modelId="{BB5DA81A-8BE1-4825-B31A-E87DECBE6467}">
      <dsp:nvSpPr>
        <dsp:cNvPr id="0" name=""/>
        <dsp:cNvSpPr/>
      </dsp:nvSpPr>
      <dsp:spPr>
        <a:xfrm>
          <a:off x="1780711" y="1497422"/>
          <a:ext cx="1615213" cy="10256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ACA3E6-607C-4990-AC18-F66F599EBEAE}">
      <dsp:nvSpPr>
        <dsp:cNvPr id="0" name=""/>
        <dsp:cNvSpPr/>
      </dsp:nvSpPr>
      <dsp:spPr>
        <a:xfrm>
          <a:off x="1960179" y="1667917"/>
          <a:ext cx="1615213" cy="10256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Асинхронные</a:t>
          </a:r>
          <a:endParaRPr lang="ru-RU" sz="1600" kern="1200" dirty="0"/>
        </a:p>
      </dsp:txBody>
      <dsp:txXfrm>
        <a:off x="1960179" y="1667917"/>
        <a:ext cx="1615213" cy="1025660"/>
      </dsp:txXfrm>
    </dsp:sp>
    <dsp:sp modelId="{7BB57586-016D-4912-94D1-8975479EEAF0}">
      <dsp:nvSpPr>
        <dsp:cNvPr id="0" name=""/>
        <dsp:cNvSpPr/>
      </dsp:nvSpPr>
      <dsp:spPr>
        <a:xfrm>
          <a:off x="1016982" y="2992840"/>
          <a:ext cx="3142671" cy="102566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B992BA-A469-4B3A-8758-C485E758471A}">
      <dsp:nvSpPr>
        <dsp:cNvPr id="0" name=""/>
        <dsp:cNvSpPr/>
      </dsp:nvSpPr>
      <dsp:spPr>
        <a:xfrm>
          <a:off x="1196450" y="3163335"/>
          <a:ext cx="3142671" cy="10256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Электронная почта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Форумы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Блоги</a:t>
          </a:r>
          <a:endParaRPr lang="ru-RU" sz="1600" kern="1200" dirty="0"/>
        </a:p>
      </dsp:txBody>
      <dsp:txXfrm>
        <a:off x="1196450" y="3163335"/>
        <a:ext cx="3142671" cy="1025660"/>
      </dsp:txXfrm>
    </dsp:sp>
    <dsp:sp modelId="{EEEA3051-8806-4842-8C60-46008DA2A774}">
      <dsp:nvSpPr>
        <dsp:cNvPr id="0" name=""/>
        <dsp:cNvSpPr/>
      </dsp:nvSpPr>
      <dsp:spPr>
        <a:xfrm>
          <a:off x="5044463" y="1497422"/>
          <a:ext cx="1615213" cy="10256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FDE655-3067-4CE3-BAF6-C9FE96FA73F7}">
      <dsp:nvSpPr>
        <dsp:cNvPr id="0" name=""/>
        <dsp:cNvSpPr/>
      </dsp:nvSpPr>
      <dsp:spPr>
        <a:xfrm>
          <a:off x="5223931" y="1667917"/>
          <a:ext cx="1615213" cy="10256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Синхронные</a:t>
          </a:r>
          <a:endParaRPr lang="ru-RU" sz="1600" kern="1200" dirty="0"/>
        </a:p>
      </dsp:txBody>
      <dsp:txXfrm>
        <a:off x="5223931" y="1667917"/>
        <a:ext cx="1615213" cy="1025660"/>
      </dsp:txXfrm>
    </dsp:sp>
    <dsp:sp modelId="{58439127-4C0B-4445-A0A6-EEF907E1C624}">
      <dsp:nvSpPr>
        <dsp:cNvPr id="0" name=""/>
        <dsp:cNvSpPr/>
      </dsp:nvSpPr>
      <dsp:spPr>
        <a:xfrm>
          <a:off x="4518590" y="2992840"/>
          <a:ext cx="2666959" cy="102566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F8F1BF-6C08-47E1-8C28-14FB51AC96E9}">
      <dsp:nvSpPr>
        <dsp:cNvPr id="0" name=""/>
        <dsp:cNvSpPr/>
      </dsp:nvSpPr>
      <dsp:spPr>
        <a:xfrm>
          <a:off x="4698058" y="3163335"/>
          <a:ext cx="2666959" cy="10256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Чаты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Видеоконференции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Голосовые конференции</a:t>
          </a:r>
          <a:endParaRPr lang="ru-RU" sz="1600" kern="1200" dirty="0"/>
        </a:p>
      </dsp:txBody>
      <dsp:txXfrm>
        <a:off x="4698058" y="3163335"/>
        <a:ext cx="2666959" cy="10256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B34211-5F3D-4E8B-97DC-0486D5C247D8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5A5C9A-6C7E-4F63-8003-AEB2732C6B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5A5C9A-6C7E-4F63-8003-AEB2732C6B1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016F1-DC7D-47AA-ACEC-C88B3A2D740C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B077D-E956-4F27-A075-16BBC5CCB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016F1-DC7D-47AA-ACEC-C88B3A2D740C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B077D-E956-4F27-A075-16BBC5CCB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016F1-DC7D-47AA-ACEC-C88B3A2D740C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B077D-E956-4F27-A075-16BBC5CCB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016F1-DC7D-47AA-ACEC-C88B3A2D740C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B077D-E956-4F27-A075-16BBC5CCB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016F1-DC7D-47AA-ACEC-C88B3A2D740C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B077D-E956-4F27-A075-16BBC5CCB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016F1-DC7D-47AA-ACEC-C88B3A2D740C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B077D-E956-4F27-A075-16BBC5CCB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016F1-DC7D-47AA-ACEC-C88B3A2D740C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B077D-E956-4F27-A075-16BBC5CCB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016F1-DC7D-47AA-ACEC-C88B3A2D740C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B077D-E956-4F27-A075-16BBC5CCB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016F1-DC7D-47AA-ACEC-C88B3A2D740C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B077D-E956-4F27-A075-16BBC5CCB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016F1-DC7D-47AA-ACEC-C88B3A2D740C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B077D-E956-4F27-A075-16BBC5CCB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016F1-DC7D-47AA-ACEC-C88B3A2D740C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B077D-E956-4F27-A075-16BBC5CCB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5016F1-DC7D-47AA-ACEC-C88B3A2D740C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B077D-E956-4F27-A075-16BBC5CCB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20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23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s://ru.wikipedia.org/wiki/Facebook_Messenge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Разновидности </a:t>
            </a:r>
            <a:r>
              <a:rPr lang="ru-RU" dirty="0"/>
              <a:t>электронных </a:t>
            </a:r>
            <a:r>
              <a:rPr lang="ru-RU" dirty="0" smtClean="0"/>
              <a:t>коммуникаций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Image result for Разновидности электронных коммуник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52600"/>
            <a:ext cx="8050985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Электронная коммуникация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/>
              <a:t>Под электронной коммуникацией </a:t>
            </a:r>
            <a:endParaRPr lang="ru-RU" dirty="0" smtClean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понимают </a:t>
            </a:r>
            <a:r>
              <a:rPr lang="ru-RU" dirty="0"/>
              <a:t>общение с помощью электронных средств</a:t>
            </a:r>
            <a:r>
              <a:rPr lang="ru-RU" dirty="0" smtClean="0"/>
              <a:t>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 smtClean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 </a:t>
            </a:r>
            <a:r>
              <a:rPr lang="ru-RU" dirty="0"/>
              <a:t>На современном этапе развития электронных коммуникаций ключевую роль стали играть компьютерные сети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170" name="Picture 2" descr="Image result for электронные коммуник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600200"/>
            <a:ext cx="4114800" cy="3647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Интернет-коммуникации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495800" cy="4525963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err="1" smtClean="0"/>
              <a:t>Интернет-коммуникации</a:t>
            </a:r>
            <a:r>
              <a:rPr lang="ru-RU" dirty="0" smtClean="0"/>
              <a:t> – это такие методы общения, при которых передача информации происходит по каналам Интернет с использованием стандартных протоколов обмена и представления информации в различной форме – голос, видео, документы, мгновенные сообщения, файлы</a:t>
            </a:r>
            <a:endParaRPr lang="ru-RU" dirty="0"/>
          </a:p>
        </p:txBody>
      </p:sp>
      <p:pic>
        <p:nvPicPr>
          <p:cNvPr id="30722" name="Picture 2" descr="Image result for интернет коммуник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752600"/>
            <a:ext cx="3788271" cy="396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04800" y="304800"/>
          <a:ext cx="83820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8682" name="AutoShape 10" descr="Image result for человечки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4" name="AutoShape 12" descr="Image result for человечки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6" name="AutoShape 14" descr="Image result for человечки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8" name="AutoShape 16" descr="Image result for человечки электронная поч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90" name="AutoShape 18" descr="Image result for человечки электронная поч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92" name="AutoShape 20" descr="Image result for человечки электронная поч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94" name="Picture 22" descr="Image result for человечки электронная почта"/>
          <p:cNvPicPr>
            <a:picLocks noChangeAspect="1" noChangeArrowheads="1"/>
          </p:cNvPicPr>
          <p:nvPr/>
        </p:nvPicPr>
        <p:blipFill>
          <a:blip r:embed="rId7" cstate="print"/>
          <a:srcRect l="16406" t="17708" r="21094" b="18750"/>
          <a:stretch>
            <a:fillRect/>
          </a:stretch>
        </p:blipFill>
        <p:spPr bwMode="auto">
          <a:xfrm>
            <a:off x="1066800" y="4876800"/>
            <a:ext cx="2286000" cy="1743075"/>
          </a:xfrm>
          <a:prstGeom prst="rect">
            <a:avLst/>
          </a:prstGeom>
          <a:noFill/>
        </p:spPr>
      </p:pic>
      <p:pic>
        <p:nvPicPr>
          <p:cNvPr id="28696" name="Picture 24" descr="Image result for человечки для презентации"/>
          <p:cNvPicPr>
            <a:picLocks noChangeAspect="1" noChangeArrowheads="1"/>
          </p:cNvPicPr>
          <p:nvPr/>
        </p:nvPicPr>
        <p:blipFill>
          <a:blip r:embed="rId8" cstate="print"/>
          <a:srcRect l="5333" t="1856" r="2222" b="-232"/>
          <a:stretch>
            <a:fillRect/>
          </a:stretch>
        </p:blipFill>
        <p:spPr bwMode="auto">
          <a:xfrm>
            <a:off x="5562600" y="4648200"/>
            <a:ext cx="2168105" cy="2209800"/>
          </a:xfrm>
          <a:prstGeom prst="rect">
            <a:avLst/>
          </a:prstGeom>
          <a:noFill/>
        </p:spPr>
      </p:pic>
      <p:pic>
        <p:nvPicPr>
          <p:cNvPr id="28698" name="Picture 26" descr="Image result for человечки компьютеры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29400" y="0"/>
            <a:ext cx="2336800" cy="1752600"/>
          </a:xfrm>
          <a:prstGeom prst="rect">
            <a:avLst/>
          </a:prstGeom>
          <a:noFill/>
        </p:spPr>
      </p:pic>
      <p:pic>
        <p:nvPicPr>
          <p:cNvPr id="28700" name="Picture 28" descr="Image result for человечки компьютеры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2705100" cy="16859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Асинхронные коммуникации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71600"/>
            <a:ext cx="8686800" cy="2286000"/>
          </a:xfrm>
        </p:spPr>
        <p:txBody>
          <a:bodyPr>
            <a:normAutofit/>
          </a:bodyPr>
          <a:lstStyle/>
          <a:p>
            <a:pPr marL="0" indent="1588">
              <a:buNone/>
            </a:pPr>
            <a:r>
              <a:rPr lang="ru-RU" dirty="0" smtClean="0"/>
              <a:t>Передача </a:t>
            </a:r>
            <a:r>
              <a:rPr lang="ru-RU" dirty="0"/>
              <a:t>и прием сообщений разделены во времени. В этом режиме осуществляются, например, отправка и получение писем по электронной почте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5122" name="AutoShape 2" descr="Image result for электронная поч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 descr="Image result for форумы  блоги в интерне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3352800"/>
            <a:ext cx="2667000" cy="2667000"/>
          </a:xfrm>
          <a:prstGeom prst="rect">
            <a:avLst/>
          </a:prstGeom>
          <a:noFill/>
        </p:spPr>
      </p:pic>
      <p:pic>
        <p:nvPicPr>
          <p:cNvPr id="5128" name="Picture 8" descr="Image result for форумы  блоги в интернете"/>
          <p:cNvPicPr>
            <a:picLocks noChangeAspect="1" noChangeArrowheads="1"/>
          </p:cNvPicPr>
          <p:nvPr/>
        </p:nvPicPr>
        <p:blipFill>
          <a:blip r:embed="rId3" cstate="print"/>
          <a:srcRect t="17778" r="3333" b="20000"/>
          <a:stretch>
            <a:fillRect/>
          </a:stretch>
        </p:blipFill>
        <p:spPr bwMode="auto">
          <a:xfrm>
            <a:off x="0" y="3352800"/>
            <a:ext cx="4419600" cy="2133600"/>
          </a:xfrm>
          <a:prstGeom prst="rect">
            <a:avLst/>
          </a:prstGeom>
          <a:noFill/>
        </p:spPr>
      </p:pic>
      <p:pic>
        <p:nvPicPr>
          <p:cNvPr id="5124" name="Picture 4" descr="Image result for электронная почт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5105400"/>
            <a:ext cx="3810000" cy="16328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Синхронные коммуникации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95400"/>
            <a:ext cx="3810000" cy="5257800"/>
          </a:xfrm>
        </p:spPr>
        <p:txBody>
          <a:bodyPr>
            <a:normAutofit fontScale="70000" lnSpcReduction="20000"/>
          </a:bodyPr>
          <a:lstStyle/>
          <a:p>
            <a:pPr marL="111125" indent="1588">
              <a:buNone/>
            </a:pPr>
            <a:r>
              <a:rPr lang="ru-RU" dirty="0" smtClean="0"/>
              <a:t>Общение </a:t>
            </a:r>
            <a:r>
              <a:rPr lang="ru-RU" dirty="0"/>
              <a:t>происходит в режиме реального времени</a:t>
            </a:r>
            <a:r>
              <a:rPr lang="ru-RU" dirty="0" smtClean="0"/>
              <a:t>.</a:t>
            </a:r>
          </a:p>
          <a:p>
            <a:pPr marL="111125" indent="1588">
              <a:buNone/>
            </a:pPr>
            <a:r>
              <a:rPr lang="ru-RU" dirty="0" smtClean="0"/>
              <a:t>Общение </a:t>
            </a:r>
            <a:r>
              <a:rPr lang="ru-RU" dirty="0"/>
              <a:t>в этом режиме обеспечивают средства мгновенного обмена сообщениями — </a:t>
            </a:r>
            <a:r>
              <a:rPr lang="ru-RU" dirty="0" err="1"/>
              <a:t>программы-месенджеры</a:t>
            </a:r>
            <a:r>
              <a:rPr lang="ru-RU" dirty="0"/>
              <a:t> (от англ. </a:t>
            </a:r>
            <a:r>
              <a:rPr lang="ru-RU" dirty="0" err="1"/>
              <a:t>messenger</a:t>
            </a:r>
            <a:r>
              <a:rPr lang="ru-RU" dirty="0"/>
              <a:t> — связной, курьер). </a:t>
            </a:r>
            <a:endParaRPr lang="ru-RU" dirty="0" smtClean="0"/>
          </a:p>
          <a:p>
            <a:pPr marL="111125" indent="1588">
              <a:buNone/>
            </a:pPr>
            <a:endParaRPr lang="ru-RU" dirty="0" smtClean="0"/>
          </a:p>
          <a:p>
            <a:pPr marL="111125" indent="1588">
              <a:buNone/>
            </a:pPr>
            <a:r>
              <a:rPr lang="ru-RU" dirty="0" smtClean="0"/>
              <a:t>Такие </a:t>
            </a:r>
            <a:r>
              <a:rPr lang="ru-RU" dirty="0"/>
              <a:t>программы позволяют обмениваться через компьютерные сети текстовыми, голосовыми и даже </a:t>
            </a:r>
            <a:r>
              <a:rPr lang="ru-RU" dirty="0" err="1"/>
              <a:t>видеосообщениями</a:t>
            </a:r>
            <a:r>
              <a:rPr lang="ru-RU" dirty="0"/>
              <a:t>. </a:t>
            </a:r>
            <a:endParaRPr lang="ru-RU" dirty="0" smtClean="0"/>
          </a:p>
          <a:p>
            <a:pPr marL="111125" indent="1588">
              <a:buNone/>
            </a:pPr>
            <a:r>
              <a:rPr lang="ru-RU" dirty="0" smtClean="0"/>
              <a:t>Наиболее </a:t>
            </a:r>
            <a:r>
              <a:rPr lang="ru-RU" dirty="0"/>
              <a:t>популярные </a:t>
            </a:r>
            <a:r>
              <a:rPr lang="ru-RU" dirty="0" err="1"/>
              <a:t>месенджеры</a:t>
            </a:r>
            <a:r>
              <a:rPr lang="ru-RU" dirty="0"/>
              <a:t> — </a:t>
            </a:r>
            <a:r>
              <a:rPr lang="ru-RU" dirty="0" err="1"/>
              <a:t>NetMeeting</a:t>
            </a:r>
            <a:r>
              <a:rPr lang="ru-RU" dirty="0"/>
              <a:t>, </a:t>
            </a:r>
            <a:r>
              <a:rPr lang="ru-RU" dirty="0" err="1"/>
              <a:t>Skype</a:t>
            </a:r>
            <a:r>
              <a:rPr lang="ru-RU" dirty="0"/>
              <a:t>, ICQ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4098" name="Picture 2" descr="Image result for чат видеоконферен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0997" y="4038600"/>
            <a:ext cx="4663003" cy="2667000"/>
          </a:xfrm>
          <a:prstGeom prst="rect">
            <a:avLst/>
          </a:prstGeom>
          <a:noFill/>
        </p:spPr>
      </p:pic>
      <p:sp>
        <p:nvSpPr>
          <p:cNvPr id="4100" name="AutoShape 4" descr="Image result for чат видеоконференц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Image result for чат видеоконференц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4" name="Picture 8" descr="Image result for чат видеоконференц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371600"/>
            <a:ext cx="3822742" cy="228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Электронная почта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295400"/>
            <a:ext cx="7848600" cy="20574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b="1" dirty="0" smtClean="0"/>
              <a:t>Электронная почта</a:t>
            </a:r>
            <a:r>
              <a:rPr lang="ru-RU" dirty="0" smtClean="0"/>
              <a:t> (</a:t>
            </a:r>
            <a:r>
              <a:rPr lang="en-US" dirty="0" smtClean="0"/>
              <a:t>email</a:t>
            </a:r>
            <a:r>
              <a:rPr lang="ru-RU" dirty="0" smtClean="0"/>
              <a:t>, от англ. </a:t>
            </a:r>
            <a:r>
              <a:rPr lang="en-US" i="1" dirty="0" smtClean="0"/>
              <a:t>electronic mail</a:t>
            </a:r>
            <a:r>
              <a:rPr lang="ru-RU" dirty="0" smtClean="0"/>
              <a:t>) — технология и предоставляемые ею услуги по пересылке и получению электронных сообщений по распределённой компьютерной сети.</a:t>
            </a:r>
          </a:p>
          <a:p>
            <a:endParaRPr lang="ru-RU" dirty="0"/>
          </a:p>
        </p:txBody>
      </p:sp>
      <p:sp>
        <p:nvSpPr>
          <p:cNvPr id="43010" name="AutoShape 2" descr="Image result for электронная поч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2" name="AutoShape 4" descr="Image result for электронная поч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14" name="Picture 6" descr="Image result for электронная поч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3124200"/>
            <a:ext cx="4762500" cy="3333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Веб-форум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143000"/>
            <a:ext cx="8077200" cy="17526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 smtClean="0"/>
              <a:t>Internet forum</a:t>
            </a:r>
            <a:r>
              <a:rPr lang="ru-RU" dirty="0" smtClean="0"/>
              <a:t>— платформа для общения между пользователями интернета на одну тему или на несколько тем. Форум предлагает набор разделов для обсуждения. Работа форума заключается в создании пользователями тем в разделах и последующим обсуждением внутри этих тем. </a:t>
            </a:r>
            <a:endParaRPr lang="ru-RU" dirty="0"/>
          </a:p>
        </p:txBody>
      </p:sp>
      <p:pic>
        <p:nvPicPr>
          <p:cNvPr id="41986" name="Picture 2" descr="Image result for форумы в интерне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514600"/>
            <a:ext cx="6248400" cy="43817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Электронные доски объявлений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1219200"/>
            <a:ext cx="7924800" cy="1219199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(</a:t>
            </a:r>
            <a:r>
              <a:rPr lang="en-US" dirty="0" smtClean="0"/>
              <a:t>BBS</a:t>
            </a:r>
            <a:r>
              <a:rPr lang="ru-RU" dirty="0" smtClean="0"/>
              <a:t>, от англ. </a:t>
            </a:r>
            <a:r>
              <a:rPr lang="en-US" i="1" dirty="0" smtClean="0"/>
              <a:t>Bulletin Board System</a:t>
            </a:r>
            <a:r>
              <a:rPr lang="ru-RU" dirty="0" smtClean="0"/>
              <a:t> - система досок объявлений) являются аналогом обычных досок объявлений и используются для организации деловой деятельности и оказания разнообразных услуг пользователям сети.</a:t>
            </a:r>
            <a:endParaRPr lang="en-US" dirty="0" smtClean="0"/>
          </a:p>
          <a:p>
            <a:endParaRPr lang="ru-RU" dirty="0"/>
          </a:p>
        </p:txBody>
      </p:sp>
      <p:pic>
        <p:nvPicPr>
          <p:cNvPr id="40962" name="Picture 2" descr="Image result for Электронные доски объявлен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431172"/>
            <a:ext cx="7315200" cy="44268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Группы новостей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495800" cy="4525963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b="1" dirty="0" smtClean="0"/>
              <a:t>Группы новостей</a:t>
            </a:r>
            <a:r>
              <a:rPr lang="ru-RU" dirty="0" smtClean="0"/>
              <a:t> </a:t>
            </a:r>
            <a:r>
              <a:rPr lang="en-US" dirty="0" smtClean="0"/>
              <a:t>USENET</a:t>
            </a:r>
            <a:r>
              <a:rPr lang="ru-RU" dirty="0" smtClean="0"/>
              <a:t> (</a:t>
            </a:r>
            <a:r>
              <a:rPr lang="en-US" dirty="0" smtClean="0"/>
              <a:t>newsgroups</a:t>
            </a:r>
            <a:r>
              <a:rPr lang="ru-RU" dirty="0" smtClean="0"/>
              <a:t>) — это дискуссионные форумы в Интернете, где группы пользователей с общими интересами собираются для обсуждения различных тем. Для просмотра сообщений в группе новостей необходима программа чтения новостей, которая используется для загрузки сообщений с сервера новостей. Многие поставщики услуг Интернета предлагают своим клиентам доступ к серверам новостей. </a:t>
            </a:r>
            <a:endParaRPr lang="ru-RU" dirty="0"/>
          </a:p>
        </p:txBody>
      </p:sp>
      <p:pic>
        <p:nvPicPr>
          <p:cNvPr id="39938" name="Picture 2" descr="Image result for newsgroups imag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828800"/>
            <a:ext cx="3581400" cy="35198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Списки рассылки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1295400"/>
            <a:ext cx="8153400" cy="22860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b="1" dirty="0" smtClean="0"/>
              <a:t>Списки рассылки</a:t>
            </a:r>
            <a:r>
              <a:rPr lang="ru-RU" dirty="0" smtClean="0"/>
              <a:t> (</a:t>
            </a:r>
            <a:r>
              <a:rPr lang="en-US" dirty="0" smtClean="0"/>
              <a:t>mailing lists</a:t>
            </a:r>
            <a:r>
              <a:rPr lang="ru-RU" dirty="0" smtClean="0"/>
              <a:t>) - служба работает по принципу «от </a:t>
            </a:r>
            <a:r>
              <a:rPr lang="ru-RU" dirty="0" err="1" smtClean="0"/>
              <a:t>одного-многим</a:t>
            </a:r>
            <a:r>
              <a:rPr lang="ru-RU" dirty="0" smtClean="0"/>
              <a:t>» и заключается в пересылке тематических сообщений всем желающим (подписчикам) через электронную почту. Идея работы списка рассылки состоит в том, что существует некий адрес электронной почты, который на самом деле является общим адресом многих людей - подписчиков этого списка рассылки. Посылая сообщение на этот адрес, его получат все подписчики списка рассылки </a:t>
            </a:r>
          </a:p>
          <a:p>
            <a:endParaRPr lang="ru-RU" dirty="0"/>
          </a:p>
        </p:txBody>
      </p:sp>
      <p:pic>
        <p:nvPicPr>
          <p:cNvPr id="38914" name="Picture 2" descr="Image result for Списки рассыл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962400"/>
            <a:ext cx="3505200" cy="2200275"/>
          </a:xfrm>
          <a:prstGeom prst="rect">
            <a:avLst/>
          </a:prstGeom>
          <a:noFill/>
        </p:spPr>
      </p:pic>
      <p:pic>
        <p:nvPicPr>
          <p:cNvPr id="38916" name="Picture 4" descr="Image result for Списки рассыл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733800"/>
            <a:ext cx="3705225" cy="2695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Коммуникация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2672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/>
              <a:t>Коммуникация</a:t>
            </a:r>
            <a:r>
              <a:rPr lang="ru-RU" dirty="0"/>
              <a:t>  - </a:t>
            </a:r>
          </a:p>
          <a:p>
            <a:pPr>
              <a:buNone/>
            </a:pPr>
            <a:r>
              <a:rPr lang="ru-RU" dirty="0"/>
              <a:t>( от лат. </a:t>
            </a:r>
            <a:r>
              <a:rPr lang="ru-RU" dirty="0" err="1"/>
              <a:t>communicatio</a:t>
            </a:r>
            <a:r>
              <a:rPr lang="ru-RU" dirty="0"/>
              <a:t> - общение, сообщение, передача) процесс информационного взаимодействия между собой двух и более людей (животных, интеллектуальных систем ).</a:t>
            </a:r>
          </a:p>
          <a:p>
            <a:endParaRPr lang="ru-RU" dirty="0"/>
          </a:p>
        </p:txBody>
      </p:sp>
      <p:pic>
        <p:nvPicPr>
          <p:cNvPr id="27650" name="Picture 2" descr="Image result for коммуникация общ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4139793"/>
            <a:ext cx="3962400" cy="2718207"/>
          </a:xfrm>
          <a:prstGeom prst="rect">
            <a:avLst/>
          </a:prstGeom>
          <a:noFill/>
        </p:spPr>
      </p:pic>
      <p:sp>
        <p:nvSpPr>
          <p:cNvPr id="27652" name="AutoShape 4" descr="Image result for коммуникация общ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4" name="AutoShape 6" descr="Image result for коммуникация общ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8" name="Picture 10" descr="Image result for коммуникация общ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371600"/>
            <a:ext cx="3962400" cy="29640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Блог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4191000" cy="541020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b="1" dirty="0" err="1" smtClean="0"/>
              <a:t>Блог</a:t>
            </a:r>
            <a:r>
              <a:rPr lang="ru-RU" b="1" dirty="0" smtClean="0"/>
              <a:t> </a:t>
            </a:r>
            <a:r>
              <a:rPr lang="ru-RU" dirty="0" smtClean="0"/>
              <a:t>(от англ. </a:t>
            </a:r>
            <a:r>
              <a:rPr lang="ru-RU" i="1" dirty="0" err="1" smtClean="0"/>
              <a:t>We</a:t>
            </a:r>
            <a:r>
              <a:rPr lang="ru-RU" b="1" i="1" dirty="0" err="1" smtClean="0"/>
              <a:t>b</a:t>
            </a:r>
            <a:r>
              <a:rPr lang="ru-RU" b="1" i="1" dirty="0" smtClean="0"/>
              <a:t> </a:t>
            </a:r>
            <a:r>
              <a:rPr lang="ru-RU" b="1" i="1" dirty="0" err="1" smtClean="0"/>
              <a:t>log</a:t>
            </a:r>
            <a:r>
              <a:rPr lang="ru-RU" b="1" i="1" dirty="0" smtClean="0"/>
              <a:t> </a:t>
            </a:r>
            <a:r>
              <a:rPr lang="ru-RU" dirty="0" smtClean="0"/>
              <a:t>– интернет-журнал событий, интернет-дневник) – </a:t>
            </a:r>
            <a:r>
              <a:rPr lang="ru-RU" dirty="0" err="1" smtClean="0"/>
              <a:t>веб-сайт</a:t>
            </a:r>
            <a:r>
              <a:rPr lang="ru-RU" dirty="0" smtClean="0"/>
              <a:t>, основное содержи</a:t>
            </a:r>
            <a:endParaRPr lang="en-US" dirty="0" smtClean="0"/>
          </a:p>
          <a:p>
            <a:pPr lvl="0"/>
            <a:r>
              <a:rPr lang="ru-RU" dirty="0" smtClean="0"/>
              <a:t>мое которого – регулярно добавляемые записи, содержащие текст, изображения или мультимедиа. В </a:t>
            </a:r>
            <a:r>
              <a:rPr lang="ru-RU" dirty="0" err="1" smtClean="0"/>
              <a:t>блоге</a:t>
            </a:r>
            <a:r>
              <a:rPr lang="ru-RU" dirty="0" smtClean="0"/>
              <a:t> пользователю предоставлена возможность организовывать и размещать в открытом доступе разнообразные данные (дневники, жизнеописания, мнения, сообщения, реплики, изображения, ссылки и т.п.) для ознакомления с ними </a:t>
            </a:r>
            <a:r>
              <a:rPr lang="ru-RU" dirty="0" err="1" smtClean="0"/>
              <a:t>интернет-посетителей</a:t>
            </a:r>
            <a:r>
              <a:rPr lang="ru-RU" dirty="0" smtClean="0"/>
              <a:t>. Записи в </a:t>
            </a:r>
            <a:r>
              <a:rPr lang="ru-RU" dirty="0" err="1" smtClean="0"/>
              <a:t>блоге</a:t>
            </a:r>
            <a:r>
              <a:rPr lang="ru-RU" dirty="0" smtClean="0"/>
              <a:t> отсортированы в обратном хронологическом порядке. </a:t>
            </a:r>
          </a:p>
          <a:p>
            <a:endParaRPr lang="ru-RU" dirty="0"/>
          </a:p>
        </p:txBody>
      </p:sp>
      <p:pic>
        <p:nvPicPr>
          <p:cNvPr id="37890" name="Picture 2" descr="Image result for бло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600200"/>
            <a:ext cx="4300225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4800600" cy="1143000"/>
          </a:xfrm>
        </p:spPr>
        <p:txBody>
          <a:bodyPr/>
          <a:lstStyle/>
          <a:p>
            <a:r>
              <a:rPr lang="ru-RU" b="1" dirty="0" smtClean="0"/>
              <a:t>Социальная сеть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4038600" cy="5486400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ru-RU" b="1" dirty="0" smtClean="0"/>
              <a:t>Социальная сеть</a:t>
            </a:r>
            <a:r>
              <a:rPr lang="ru-RU" dirty="0" smtClean="0"/>
              <a:t> направлена на построение сообществ в Интернете из людей со схожими интересами и/или деятельностью. </a:t>
            </a:r>
          </a:p>
          <a:p>
            <a:pPr lvl="0"/>
            <a:r>
              <a:rPr lang="ru-RU" dirty="0" smtClean="0"/>
              <a:t>Связь осуществляется посредством </a:t>
            </a:r>
            <a:r>
              <a:rPr lang="ru-RU" dirty="0" err="1" smtClean="0"/>
              <a:t>веб-сервиса</a:t>
            </a:r>
            <a:r>
              <a:rPr lang="ru-RU" dirty="0" smtClean="0"/>
              <a:t> внутренней почты или мгновенного обмена сообщениями. </a:t>
            </a:r>
          </a:p>
          <a:p>
            <a:pPr lvl="0"/>
            <a:r>
              <a:rPr lang="ru-RU" dirty="0" smtClean="0"/>
              <a:t>Обычно на сайте сети можно указать информацию о себе (дату рождения, школу, вуз, любимые занятия и другое), по которой </a:t>
            </a:r>
            <a:r>
              <a:rPr lang="ru-RU" dirty="0" err="1" smtClean="0"/>
              <a:t>аккаунт</a:t>
            </a:r>
            <a:r>
              <a:rPr lang="ru-RU" dirty="0" smtClean="0"/>
              <a:t> пользователя смогут найти другие участники. </a:t>
            </a:r>
          </a:p>
          <a:p>
            <a:pPr lvl="0"/>
            <a:r>
              <a:rPr lang="ru-RU" dirty="0" smtClean="0"/>
              <a:t>Одна из черт социальных сетей – система «друзей» и «групп». </a:t>
            </a:r>
          </a:p>
          <a:p>
            <a:pPr lvl="0"/>
            <a:r>
              <a:rPr lang="ru-RU" dirty="0" smtClean="0"/>
              <a:t>Популярные социальные сети: В Контакте, Одноклассники, Живой Журнал, </a:t>
            </a:r>
            <a:r>
              <a:rPr lang="en-US" dirty="0" err="1" smtClean="0"/>
              <a:t>Facebook</a:t>
            </a:r>
            <a:r>
              <a:rPr lang="ru-RU" dirty="0" smtClean="0"/>
              <a:t>, </a:t>
            </a:r>
            <a:r>
              <a:rPr lang="en-US" dirty="0" smtClean="0"/>
              <a:t>Twitter</a:t>
            </a:r>
            <a:r>
              <a:rPr lang="ru-RU" dirty="0" smtClean="0"/>
              <a:t>,. </a:t>
            </a:r>
            <a:r>
              <a:rPr lang="en-US" dirty="0" smtClean="0"/>
              <a:t>LinkedIn</a:t>
            </a:r>
            <a:r>
              <a:rPr lang="ru-RU" dirty="0" smtClean="0"/>
              <a:t>, </a:t>
            </a:r>
            <a:r>
              <a:rPr lang="ru-RU" dirty="0" err="1" smtClean="0"/>
              <a:t>Instagram</a:t>
            </a:r>
            <a:r>
              <a:rPr lang="ru-RU" dirty="0" smtClean="0"/>
              <a:t>, </a:t>
            </a:r>
            <a:r>
              <a:rPr lang="ru-RU" dirty="0" err="1" smtClean="0"/>
              <a:t>MySpace</a:t>
            </a:r>
            <a:r>
              <a:rPr lang="ru-RU" dirty="0" smtClean="0"/>
              <a:t> и др.</a:t>
            </a:r>
          </a:p>
          <a:p>
            <a:endParaRPr lang="ru-RU" dirty="0"/>
          </a:p>
        </p:txBody>
      </p:sp>
      <p:sp>
        <p:nvSpPr>
          <p:cNvPr id="36868" name="AutoShape 4" descr="Image result for социальная се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72" name="Picture 8" descr="Интересные материал про социальные сети в интерне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52400"/>
            <a:ext cx="2971800" cy="2073937"/>
          </a:xfrm>
          <a:prstGeom prst="rect">
            <a:avLst/>
          </a:prstGeom>
          <a:noFill/>
        </p:spPr>
      </p:pic>
      <p:pic>
        <p:nvPicPr>
          <p:cNvPr id="36874" name="Picture 10" descr="Image result for социальная сет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265595"/>
            <a:ext cx="3529744" cy="45924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Интернет-пейджеры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524000"/>
            <a:ext cx="3733800" cy="502920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b="1" dirty="0" err="1" smtClean="0"/>
              <a:t>Интернет-пейджеры</a:t>
            </a:r>
            <a:r>
              <a:rPr lang="ru-RU" dirty="0" smtClean="0"/>
              <a:t> (или </a:t>
            </a:r>
            <a:r>
              <a:rPr lang="ru-RU" dirty="0" err="1" smtClean="0"/>
              <a:t>мессенджеры</a:t>
            </a:r>
            <a:r>
              <a:rPr lang="ru-RU" dirty="0" smtClean="0"/>
              <a:t>) – способ обмена сообщениями через Интернет в реальном времени с помощью  службы мгновенных сообщений </a:t>
            </a:r>
            <a:r>
              <a:rPr lang="en-US" dirty="0" smtClean="0"/>
              <a:t>Instant Messaging Service</a:t>
            </a:r>
            <a:r>
              <a:rPr lang="ru-RU" dirty="0" smtClean="0"/>
              <a:t>. Могут передаваться текстовые сообщения, звуковые сигналы, изображения, видео, а также производиться такие действия, как совместное рисование или игры. Наиболее известные </a:t>
            </a:r>
            <a:r>
              <a:rPr lang="ru-RU" dirty="0" err="1" smtClean="0"/>
              <a:t>мессенджеры</a:t>
            </a:r>
            <a:r>
              <a:rPr lang="ru-RU" dirty="0" smtClean="0"/>
              <a:t>: </a:t>
            </a:r>
            <a:r>
              <a:rPr lang="en-US" dirty="0" err="1" smtClean="0"/>
              <a:t>WhatsApp</a:t>
            </a:r>
            <a:r>
              <a:rPr lang="ru-RU" dirty="0" smtClean="0"/>
              <a:t>, </a:t>
            </a:r>
            <a:r>
              <a:rPr lang="en-US" dirty="0" smtClean="0"/>
              <a:t>ICQ</a:t>
            </a:r>
            <a:r>
              <a:rPr lang="ru-RU" dirty="0" smtClean="0"/>
              <a:t>, </a:t>
            </a:r>
            <a:r>
              <a:rPr lang="en-US" dirty="0" err="1" smtClean="0"/>
              <a:t>Viber</a:t>
            </a:r>
            <a:r>
              <a:rPr lang="ru-RU" dirty="0" smtClean="0"/>
              <a:t>, </a:t>
            </a:r>
            <a:r>
              <a:rPr lang="en-US" dirty="0" smtClean="0"/>
              <a:t>Telegram</a:t>
            </a:r>
            <a:r>
              <a:rPr lang="ru-RU" dirty="0" smtClean="0"/>
              <a:t>, </a:t>
            </a:r>
            <a:r>
              <a:rPr lang="en-US" dirty="0" smtClean="0"/>
              <a:t>Skype </a:t>
            </a:r>
            <a:r>
              <a:rPr lang="ru-RU" dirty="0" err="1" smtClean="0">
                <a:hlinkClick r:id="rId2"/>
              </a:rPr>
              <a:t>Facebook</a:t>
            </a:r>
            <a:r>
              <a:rPr lang="ru-RU" dirty="0" smtClean="0">
                <a:hlinkClick r:id="rId2"/>
              </a:rPr>
              <a:t> </a:t>
            </a:r>
            <a:r>
              <a:rPr lang="ru-RU" dirty="0" err="1" smtClean="0">
                <a:hlinkClick r:id="rId2"/>
              </a:rPr>
              <a:t>Messenger</a:t>
            </a:r>
            <a:r>
              <a:rPr lang="ru-RU" dirty="0" smtClean="0"/>
              <a:t> и др.</a:t>
            </a:r>
          </a:p>
          <a:p>
            <a:endParaRPr lang="ru-RU" dirty="0"/>
          </a:p>
        </p:txBody>
      </p:sp>
      <p:pic>
        <p:nvPicPr>
          <p:cNvPr id="35842" name="Picture 2" descr="Image result for мессенджер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4038600"/>
            <a:ext cx="4800600" cy="2702273"/>
          </a:xfrm>
          <a:prstGeom prst="rect">
            <a:avLst/>
          </a:prstGeom>
          <a:noFill/>
        </p:spPr>
      </p:pic>
      <p:pic>
        <p:nvPicPr>
          <p:cNvPr id="35844" name="Picture 4" descr="Image result for мессенджер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1295400"/>
            <a:ext cx="3505200" cy="26289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Чат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71600"/>
            <a:ext cx="4343400" cy="4754563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b="1" dirty="0" smtClean="0"/>
              <a:t>Чат</a:t>
            </a:r>
            <a:r>
              <a:rPr lang="ru-RU" dirty="0" smtClean="0"/>
              <a:t> (от англ. </a:t>
            </a:r>
            <a:r>
              <a:rPr lang="ru-RU" i="1" dirty="0" err="1" smtClean="0"/>
              <a:t>chat</a:t>
            </a:r>
            <a:r>
              <a:rPr lang="ru-RU" dirty="0" smtClean="0"/>
              <a:t>– болтать -  </a:t>
            </a:r>
            <a:r>
              <a:rPr lang="en-US" dirty="0" smtClean="0"/>
              <a:t>Internet Real Chat</a:t>
            </a:r>
            <a:r>
              <a:rPr lang="ru-RU" dirty="0" smtClean="0"/>
              <a:t> - беседа через интернет)- интерактивная система коллективной коммуникации, поддерживающая письменные дискуссии в режиме реального времени. Служба чата используется как в развлекательных целях, так и для проведения серьезных международных дискуссий. Данная служба похожа на </a:t>
            </a:r>
            <a:r>
              <a:rPr lang="en-US" dirty="0" smtClean="0"/>
              <a:t>Usenet</a:t>
            </a:r>
            <a:r>
              <a:rPr lang="ru-RU" dirty="0" smtClean="0"/>
              <a:t>, но обмен сообщениями в ней ведется без задержек. </a:t>
            </a:r>
          </a:p>
          <a:p>
            <a:endParaRPr lang="ru-RU" dirty="0"/>
          </a:p>
        </p:txBody>
      </p:sp>
      <p:pic>
        <p:nvPicPr>
          <p:cNvPr id="34818" name="Picture 2" descr="Image result for ча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219200"/>
            <a:ext cx="32004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Видеоконференция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2438400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b="1" dirty="0" smtClean="0"/>
              <a:t>Видеоконференция</a:t>
            </a:r>
            <a:r>
              <a:rPr lang="ru-RU" dirty="0" smtClean="0"/>
              <a:t>(от </a:t>
            </a:r>
            <a:r>
              <a:rPr lang="ru-RU" dirty="0" err="1" smtClean="0"/>
              <a:t>англ.</a:t>
            </a:r>
            <a:r>
              <a:rPr lang="ru-RU" i="1" dirty="0" err="1" smtClean="0"/>
              <a:t>videoconference</a:t>
            </a:r>
            <a:r>
              <a:rPr lang="ru-RU" dirty="0" smtClean="0"/>
              <a:t>) — технология, обеспечивающая одновременно двустороннюю передачу, обработку, преобразование и представление интерактивной информации на расстоянии в режиме реального времени</a:t>
            </a:r>
            <a:r>
              <a:rPr lang="en-US" dirty="0" smtClean="0"/>
              <a:t> </a:t>
            </a:r>
            <a:r>
              <a:rPr lang="ru-RU" dirty="0" smtClean="0"/>
              <a:t>с помощью аппаратно-программных средств вычислительной техники. </a:t>
            </a:r>
            <a:endParaRPr lang="ru-RU" dirty="0"/>
          </a:p>
        </p:txBody>
      </p:sp>
      <p:pic>
        <p:nvPicPr>
          <p:cNvPr id="33794" name="Picture 2" descr="Image result for Видеоконферен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3886200"/>
            <a:ext cx="4038600" cy="27352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IP</a:t>
            </a:r>
            <a:r>
              <a:rPr lang="ru-RU" b="1" dirty="0" smtClean="0"/>
              <a:t>-телефония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1143000"/>
            <a:ext cx="8153400" cy="1981200"/>
          </a:xfrm>
        </p:spPr>
        <p:txBody>
          <a:bodyPr>
            <a:normAutofit fontScale="55000" lnSpcReduction="20000"/>
          </a:bodyPr>
          <a:lstStyle/>
          <a:p>
            <a:r>
              <a:rPr lang="en-US" b="1" dirty="0" smtClean="0"/>
              <a:t>IP</a:t>
            </a:r>
            <a:r>
              <a:rPr lang="ru-RU" b="1" dirty="0" smtClean="0"/>
              <a:t>-телефония</a:t>
            </a:r>
            <a:r>
              <a:rPr lang="ru-RU" dirty="0" smtClean="0"/>
              <a:t> (</a:t>
            </a:r>
            <a:r>
              <a:rPr lang="en-US" dirty="0" smtClean="0"/>
              <a:t>VoIP </a:t>
            </a:r>
            <a:r>
              <a:rPr lang="ru-RU" dirty="0" smtClean="0"/>
              <a:t>- от англ. </a:t>
            </a:r>
            <a:r>
              <a:rPr lang="en-US" i="1" dirty="0" smtClean="0"/>
              <a:t>Voice over IP</a:t>
            </a:r>
            <a:r>
              <a:rPr lang="ru-RU" dirty="0" smtClean="0"/>
              <a:t>) - это система связи, обеспечивающая передачу речевого сигнала по сети Интернет или по любым другим </a:t>
            </a:r>
            <a:r>
              <a:rPr lang="en-US" dirty="0" smtClean="0"/>
              <a:t>IP</a:t>
            </a:r>
            <a:r>
              <a:rPr lang="ru-RU" dirty="0" smtClean="0"/>
              <a:t>-сетям. Сигнал по каналу связи передаётся в цифровом виде, затем перед передачей преобразовывается (сжимается) с тем, чтобы удалить избыточность. Применение систем </a:t>
            </a:r>
            <a:r>
              <a:rPr lang="en-US" dirty="0" smtClean="0"/>
              <a:t>IP</a:t>
            </a:r>
            <a:r>
              <a:rPr lang="ru-RU" dirty="0" smtClean="0"/>
              <a:t>-телефонии позволяет компаниям-операторам связи значительно снизить стоимость звонков (особенно международных) и объединить телефонию с сервисами Интернета.</a:t>
            </a:r>
            <a:endParaRPr lang="ru-RU" dirty="0"/>
          </a:p>
        </p:txBody>
      </p:sp>
      <p:pic>
        <p:nvPicPr>
          <p:cNvPr id="29698" name="Picture 2" descr="Image result for телефо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864418"/>
            <a:ext cx="7010400" cy="37173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371600"/>
            <a:ext cx="8001000" cy="30480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 последние десятилетия произошел стремительный скачок в развитии новых коммуникационных технологий. В современную жизнь прочно вошли электронная почта, интернет, цифровое телевидение. Электронные коммуникации стали неотъемлемой частью развития общества как с научно-технической стороны, так и с экономической и социально-культурной. На сегодняшний день практически каждый человек пользуется тем или иным видом электронной связи.</a:t>
            </a:r>
            <a:endParaRPr lang="ru-RU" dirty="0"/>
          </a:p>
        </p:txBody>
      </p:sp>
      <p:pic>
        <p:nvPicPr>
          <p:cNvPr id="44034" name="Picture 2" descr="Image result for коммуникационные технолог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3962400"/>
            <a:ext cx="3657600" cy="27432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47800"/>
            <a:ext cx="3733800" cy="518160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400" dirty="0"/>
              <a:t>На протяжении всей истории человечества люди постоянно испытывают потребность в общении. Наверное, это происходит потому, что именно через общение человеку легче понять другого человека, а также познать самого себя</a:t>
            </a:r>
            <a:r>
              <a:rPr lang="ru-RU" sz="2400" dirty="0" smtClean="0"/>
              <a:t>.</a:t>
            </a:r>
          </a:p>
          <a:p>
            <a:pPr marL="0" indent="0" algn="just">
              <a:buNone/>
            </a:pPr>
            <a:r>
              <a:rPr lang="ru-RU" sz="2400" dirty="0" smtClean="0"/>
              <a:t> </a:t>
            </a:r>
            <a:r>
              <a:rPr lang="ru-RU" sz="2400" b="1" dirty="0"/>
              <a:t>Общение</a:t>
            </a:r>
            <a:r>
              <a:rPr lang="ru-RU" sz="2400" dirty="0"/>
              <a:t> – сложный процесс взаимодействия между людьми, заключающийся в обмене информацией, а также в восприятии и понимании партнерами друг друга</a:t>
            </a:r>
            <a:r>
              <a:rPr lang="ru-RU" sz="2400" dirty="0" smtClean="0"/>
              <a:t>.</a:t>
            </a:r>
          </a:p>
          <a:p>
            <a:endParaRPr lang="ru-RU" dirty="0"/>
          </a:p>
        </p:txBody>
      </p:sp>
      <p:pic>
        <p:nvPicPr>
          <p:cNvPr id="20482" name="Picture 2" descr="Image result for общение"/>
          <p:cNvPicPr>
            <a:picLocks noChangeAspect="1" noChangeArrowheads="1"/>
          </p:cNvPicPr>
          <p:nvPr/>
        </p:nvPicPr>
        <p:blipFill>
          <a:blip r:embed="rId2" cstate="print"/>
          <a:srcRect r="1565" b="14517"/>
          <a:stretch>
            <a:fillRect/>
          </a:stretch>
        </p:blipFill>
        <p:spPr bwMode="auto">
          <a:xfrm>
            <a:off x="4495800" y="1371600"/>
            <a:ext cx="4343400" cy="2514600"/>
          </a:xfrm>
          <a:prstGeom prst="rect">
            <a:avLst/>
          </a:prstGeom>
          <a:noFill/>
        </p:spPr>
      </p:pic>
      <p:pic>
        <p:nvPicPr>
          <p:cNvPr id="20484" name="Picture 4" descr="Image result for общ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886200"/>
            <a:ext cx="4419600" cy="29410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Обычные бумажные письма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657600" cy="45259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Казалось бы, совсем недавно люди общались на расстоянии друг с другом с помощь обычных писем.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Но </a:t>
            </a:r>
            <a:r>
              <a:rPr lang="ru-RU" dirty="0"/>
              <a:t>человек хотел чего-то большего, совершенного, </a:t>
            </a:r>
            <a:r>
              <a:rPr lang="ru-RU" dirty="0" err="1"/>
              <a:t>быстропередаваемого</a:t>
            </a:r>
            <a:r>
              <a:rPr lang="ru-RU" dirty="0"/>
              <a:t> и </a:t>
            </a:r>
            <a:r>
              <a:rPr lang="ru-RU" dirty="0" err="1"/>
              <a:t>быстропринимаемого</a:t>
            </a:r>
            <a:r>
              <a:rPr lang="ru-RU" dirty="0"/>
              <a:t>, простого в использовании и доступного.</a:t>
            </a:r>
          </a:p>
        </p:txBody>
      </p:sp>
      <p:pic>
        <p:nvPicPr>
          <p:cNvPr id="19458" name="Picture 2" descr="Image result for бумажные письма"/>
          <p:cNvPicPr>
            <a:picLocks noChangeAspect="1" noChangeArrowheads="1"/>
          </p:cNvPicPr>
          <p:nvPr/>
        </p:nvPicPr>
        <p:blipFill>
          <a:blip r:embed="rId3" cstate="print"/>
          <a:srcRect r="-1867" b="12500"/>
          <a:stretch>
            <a:fillRect/>
          </a:stretch>
        </p:blipFill>
        <p:spPr bwMode="auto">
          <a:xfrm>
            <a:off x="4495800" y="1357393"/>
            <a:ext cx="4343400" cy="2576593"/>
          </a:xfrm>
          <a:prstGeom prst="rect">
            <a:avLst/>
          </a:prstGeom>
          <a:noFill/>
        </p:spPr>
      </p:pic>
      <p:pic>
        <p:nvPicPr>
          <p:cNvPr id="19460" name="Picture 4" descr="Image result for белпочта письмо в почтовый ящик"/>
          <p:cNvPicPr>
            <a:picLocks noChangeAspect="1" noChangeArrowheads="1"/>
          </p:cNvPicPr>
          <p:nvPr/>
        </p:nvPicPr>
        <p:blipFill>
          <a:blip r:embed="rId4" cstate="print"/>
          <a:srcRect t="10345" b="4719"/>
          <a:stretch>
            <a:fillRect/>
          </a:stretch>
        </p:blipFill>
        <p:spPr bwMode="auto">
          <a:xfrm>
            <a:off x="4495800" y="3962400"/>
            <a:ext cx="4306277" cy="274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Изобретение телефона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886200" cy="4525963"/>
          </a:xfrm>
        </p:spPr>
        <p:txBody>
          <a:bodyPr>
            <a:normAutofit/>
          </a:bodyPr>
          <a:lstStyle/>
          <a:p>
            <a:pPr marL="0" indent="1588">
              <a:buNone/>
            </a:pPr>
            <a:r>
              <a:rPr lang="ru-RU" dirty="0"/>
              <a:t>Настоящим взрывом в обществе стало изобретение в середине 19 века проводного телефона, который мог передавать и принимать звук на расстоянии. </a:t>
            </a:r>
          </a:p>
        </p:txBody>
      </p:sp>
      <p:sp>
        <p:nvSpPr>
          <p:cNvPr id="18434" name="AutoShape 2" descr="Image result for старый телефо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 descr="Image result for старый телефо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8" name="AutoShape 6" descr="Image result for старый телефо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40" name="Picture 8" descr="Image result for старый телефон"/>
          <p:cNvPicPr>
            <a:picLocks noChangeAspect="1" noChangeArrowheads="1"/>
          </p:cNvPicPr>
          <p:nvPr/>
        </p:nvPicPr>
        <p:blipFill>
          <a:blip r:embed="rId2" cstate="print"/>
          <a:srcRect l="7832" t="5455" r="6012" b="1818"/>
          <a:stretch>
            <a:fillRect/>
          </a:stretch>
        </p:blipFill>
        <p:spPr bwMode="auto">
          <a:xfrm>
            <a:off x="5562600" y="1600200"/>
            <a:ext cx="3200400" cy="2473036"/>
          </a:xfrm>
          <a:prstGeom prst="rect">
            <a:avLst/>
          </a:prstGeom>
          <a:noFill/>
        </p:spPr>
      </p:pic>
      <p:pic>
        <p:nvPicPr>
          <p:cNvPr id="18442" name="Picture 10" descr="Image result for разговор по старому телефон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4038600"/>
            <a:ext cx="3200400" cy="26723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Изобретение персональных компьютеров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343400" cy="4525963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Изобретение первых персональных компьютеров, в конце 20 века, послужило мощным толчком в развитии компьютерной техники. </a:t>
            </a:r>
            <a:endParaRPr lang="ru-RU" dirty="0" smtClean="0"/>
          </a:p>
          <a:p>
            <a:r>
              <a:rPr lang="ru-RU" dirty="0" smtClean="0"/>
              <a:t>Однако </a:t>
            </a:r>
            <a:r>
              <a:rPr lang="ru-RU" dirty="0"/>
              <a:t>же, прошло еще не мало времени, после изобретения первых ЭВМ, прежде, чем люди научились общаться на расстоянии, используя свои недавние творения. </a:t>
            </a:r>
            <a:endParaRPr lang="ru-RU" dirty="0" smtClean="0"/>
          </a:p>
          <a:p>
            <a:r>
              <a:rPr lang="ru-RU" dirty="0" smtClean="0"/>
              <a:t>С </a:t>
            </a:r>
            <a:r>
              <a:rPr lang="ru-RU" dirty="0"/>
              <a:t>появлением всемирной системы объединенных компьютерных сетей стало понятно, что оперативно общаться на расстоянии можно и очень удобно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17410" name="Picture 2" descr="Image result for появление персональных компьютеров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392820"/>
            <a:ext cx="3983788" cy="2874380"/>
          </a:xfrm>
          <a:prstGeom prst="rect">
            <a:avLst/>
          </a:prstGeom>
          <a:noFill/>
        </p:spPr>
      </p:pic>
      <p:pic>
        <p:nvPicPr>
          <p:cNvPr id="17412" name="Picture 4" descr="Image result for общение детей в интернет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4267200"/>
            <a:ext cx="4063998" cy="243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228600"/>
            <a:ext cx="3886200" cy="60198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/>
              <a:t>В последние десятилетия произошел стремительный скачок в развитии новых коммуникационных технологий. </a:t>
            </a:r>
            <a:endParaRPr lang="ru-RU" sz="2000" dirty="0" smtClean="0"/>
          </a:p>
          <a:p>
            <a:pPr marL="0" indent="0">
              <a:buNone/>
            </a:pPr>
            <a:endParaRPr lang="ru-RU" sz="1200" dirty="0" smtClean="0"/>
          </a:p>
          <a:p>
            <a:pPr marL="0" indent="0" algn="just">
              <a:buNone/>
            </a:pPr>
            <a:r>
              <a:rPr lang="ru-RU" sz="2000" dirty="0" smtClean="0"/>
              <a:t>В </a:t>
            </a:r>
            <a:r>
              <a:rPr lang="ru-RU" sz="2000" dirty="0"/>
              <a:t>современную жизнь прочно вошли электронная почта, интернет, цифровое телевидение. </a:t>
            </a:r>
            <a:endParaRPr lang="ru-RU" sz="2000" dirty="0" smtClean="0"/>
          </a:p>
          <a:p>
            <a:pPr marL="0" indent="0">
              <a:buNone/>
            </a:pPr>
            <a:endParaRPr lang="ru-RU" sz="1200" dirty="0" smtClean="0"/>
          </a:p>
          <a:p>
            <a:pPr marL="0" indent="0" algn="just">
              <a:buNone/>
            </a:pPr>
            <a:r>
              <a:rPr lang="ru-RU" sz="2000" dirty="0" smtClean="0"/>
              <a:t>На </a:t>
            </a:r>
            <a:r>
              <a:rPr lang="ru-RU" sz="2000" dirty="0"/>
              <a:t>сегодняшний день практически каждый человек пользуется тем или иным видом электронной связи, будь он в школе, на работе или дома</a:t>
            </a:r>
            <a:r>
              <a:rPr lang="ru-RU" sz="2000" dirty="0" smtClean="0"/>
              <a:t>.</a:t>
            </a:r>
          </a:p>
          <a:p>
            <a:pPr marL="0" indent="0">
              <a:buNone/>
            </a:pPr>
            <a:endParaRPr lang="ru-RU" sz="1200" dirty="0" smtClean="0"/>
          </a:p>
          <a:p>
            <a:pPr marL="0" indent="0" algn="just">
              <a:buNone/>
            </a:pPr>
            <a:r>
              <a:rPr lang="ru-RU" sz="2000" dirty="0" smtClean="0"/>
              <a:t> </a:t>
            </a:r>
            <a:r>
              <a:rPr lang="ru-RU" sz="2000" dirty="0"/>
              <a:t>Коммуникация перерастает из односторонней в интерактивную, что открывает новые возможности в ее применении и представляет ее в новом свете. </a:t>
            </a:r>
          </a:p>
        </p:txBody>
      </p:sp>
      <p:pic>
        <p:nvPicPr>
          <p:cNvPr id="16388" name="Picture 4" descr="Image result for развитие коммуникационных технолог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609600"/>
            <a:ext cx="4165600" cy="3124200"/>
          </a:xfrm>
          <a:prstGeom prst="rect">
            <a:avLst/>
          </a:prstGeom>
          <a:noFill/>
        </p:spPr>
      </p:pic>
      <p:sp>
        <p:nvSpPr>
          <p:cNvPr id="16390" name="AutoShape 6" descr="Image result for электронная поч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Image result for электронная почта"/>
          <p:cNvPicPr>
            <a:picLocks noChangeAspect="1" noChangeArrowheads="1"/>
          </p:cNvPicPr>
          <p:nvPr/>
        </p:nvPicPr>
        <p:blipFill>
          <a:blip r:embed="rId3" cstate="print"/>
          <a:srcRect r="15077" b="21839"/>
          <a:stretch>
            <a:fillRect/>
          </a:stretch>
        </p:blipFill>
        <p:spPr bwMode="auto">
          <a:xfrm>
            <a:off x="4648200" y="4267200"/>
            <a:ext cx="4267200" cy="21026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2000"/>
            <a:ext cx="4191000" cy="55626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В Интернет существует достаточно большое количество серверов, на которых реализуется интерактивное общение. Любой пользователь может подключиться к такому серверу и начать общение с одним из посетителей этого сервера или участвовать в коллективном общении.</a:t>
            </a:r>
          </a:p>
        </p:txBody>
      </p:sp>
      <p:pic>
        <p:nvPicPr>
          <p:cNvPr id="3074" name="Picture 2" descr="Image result for интерактивное общ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685800"/>
            <a:ext cx="4103077" cy="2743200"/>
          </a:xfrm>
          <a:prstGeom prst="rect">
            <a:avLst/>
          </a:prstGeom>
          <a:noFill/>
        </p:spPr>
      </p:pic>
      <p:pic>
        <p:nvPicPr>
          <p:cNvPr id="5" name="Picture 2" descr="Image result for интерактивное общ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429000"/>
            <a:ext cx="3581400" cy="32232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14400"/>
            <a:ext cx="3962400" cy="5410200"/>
          </a:xfrm>
        </p:spPr>
        <p:txBody>
          <a:bodyPr>
            <a:normAutofit fontScale="77500" lnSpcReduction="20000"/>
          </a:bodyPr>
          <a:lstStyle/>
          <a:p>
            <a:pPr marL="0" indent="1588">
              <a:buNone/>
            </a:pPr>
            <a:r>
              <a:rPr lang="ru-RU" dirty="0"/>
              <a:t>Если ваш компьютер, а также компьютеры собеседников оборудованы микрофоном и наушниками, то вы можете обмениваться звуковыми сообщениями. </a:t>
            </a:r>
            <a:endParaRPr lang="ru-RU" dirty="0" smtClean="0"/>
          </a:p>
          <a:p>
            <a:pPr marL="0" indent="1588">
              <a:buNone/>
            </a:pPr>
            <a:endParaRPr lang="ru-RU" dirty="0" smtClean="0"/>
          </a:p>
          <a:p>
            <a:pPr marL="0" indent="1588">
              <a:buNone/>
            </a:pPr>
            <a:r>
              <a:rPr lang="ru-RU" dirty="0" smtClean="0"/>
              <a:t>Для </a:t>
            </a:r>
            <a:r>
              <a:rPr lang="ru-RU" dirty="0"/>
              <a:t>того чтобы вы могли видеть друг друга, то есть обмениваться видеоизображениями, к компьютерам должны быть подключены видеокамеры.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 descr="Image result for видеосвязь интерн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838200"/>
            <a:ext cx="3200400" cy="2253941"/>
          </a:xfrm>
          <a:prstGeom prst="rect">
            <a:avLst/>
          </a:prstGeom>
          <a:noFill/>
        </p:spPr>
      </p:pic>
      <p:sp>
        <p:nvSpPr>
          <p:cNvPr id="2052" name="AutoShape 4" descr="Image result for видеоконферен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Image result for общение наушники камер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Image result for общение наушники камер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8" name="Picture 10" descr="Image result for общение наушники камера"/>
          <p:cNvPicPr>
            <a:picLocks noChangeAspect="1" noChangeArrowheads="1"/>
          </p:cNvPicPr>
          <p:nvPr/>
        </p:nvPicPr>
        <p:blipFill>
          <a:blip r:embed="rId3" cstate="print"/>
          <a:srcRect r="-470" b="8946"/>
          <a:stretch>
            <a:fillRect/>
          </a:stretch>
        </p:blipFill>
        <p:spPr bwMode="auto">
          <a:xfrm>
            <a:off x="5029200" y="3505200"/>
            <a:ext cx="3804138" cy="251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9019</TotalTime>
  <Words>1188</Words>
  <Application>Microsoft Office PowerPoint</Application>
  <PresentationFormat>Экран (4:3)</PresentationFormat>
  <Paragraphs>83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Разновидности электронных коммуникаций </vt:lpstr>
      <vt:lpstr>Коммуникация</vt:lpstr>
      <vt:lpstr>Общение</vt:lpstr>
      <vt:lpstr>Обычные бумажные письма</vt:lpstr>
      <vt:lpstr>Изобретение телефона</vt:lpstr>
      <vt:lpstr>Изобретение персональных компьютеров</vt:lpstr>
      <vt:lpstr>Слайд 7</vt:lpstr>
      <vt:lpstr>Слайд 8</vt:lpstr>
      <vt:lpstr>Слайд 9</vt:lpstr>
      <vt:lpstr>Электронная коммуникация</vt:lpstr>
      <vt:lpstr>Интернет-коммуникации </vt:lpstr>
      <vt:lpstr>Слайд 12</vt:lpstr>
      <vt:lpstr>Асинхронные коммуникации</vt:lpstr>
      <vt:lpstr>Синхронные коммуникации</vt:lpstr>
      <vt:lpstr>Электронная почта</vt:lpstr>
      <vt:lpstr>Веб-форум </vt:lpstr>
      <vt:lpstr>Электронные доски объявлений</vt:lpstr>
      <vt:lpstr>Группы новостей </vt:lpstr>
      <vt:lpstr>Списки рассылки </vt:lpstr>
      <vt:lpstr>Блог</vt:lpstr>
      <vt:lpstr>Социальная сеть </vt:lpstr>
      <vt:lpstr>Интернет-пейджеры </vt:lpstr>
      <vt:lpstr>Чат</vt:lpstr>
      <vt:lpstr>Видеоконференция</vt:lpstr>
      <vt:lpstr>IP-телефония</vt:lpstr>
      <vt:lpstr>Заключение</vt:lpstr>
    </vt:vector>
  </TitlesOfParts>
  <Company>SPecialiST RePack, SanBuild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Разновидности электронных коммуникаций</dc:title>
  <dc:creator>Larisa</dc:creator>
  <cp:lastModifiedBy>Larisa</cp:lastModifiedBy>
  <cp:revision>27</cp:revision>
  <dcterms:created xsi:type="dcterms:W3CDTF">2020-01-02T21:37:00Z</dcterms:created>
  <dcterms:modified xsi:type="dcterms:W3CDTF">2020-01-26T19:27:02Z</dcterms:modified>
</cp:coreProperties>
</file>