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A8B7-1D1D-468F-9F87-2BA1C5BA2BBE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19548-4CC6-47A6-8E49-6C136D7F1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301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A8B7-1D1D-468F-9F87-2BA1C5BA2BBE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19548-4CC6-47A6-8E49-6C136D7F1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75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A8B7-1D1D-468F-9F87-2BA1C5BA2BBE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19548-4CC6-47A6-8E49-6C136D7F1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200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A8B7-1D1D-468F-9F87-2BA1C5BA2BBE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19548-4CC6-47A6-8E49-6C136D7F1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943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A8B7-1D1D-468F-9F87-2BA1C5BA2BBE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19548-4CC6-47A6-8E49-6C136D7F1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944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A8B7-1D1D-468F-9F87-2BA1C5BA2BBE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19548-4CC6-47A6-8E49-6C136D7F1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327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A8B7-1D1D-468F-9F87-2BA1C5BA2BBE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19548-4CC6-47A6-8E49-6C136D7F1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48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A8B7-1D1D-468F-9F87-2BA1C5BA2BBE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19548-4CC6-47A6-8E49-6C136D7F1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2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A8B7-1D1D-468F-9F87-2BA1C5BA2BBE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19548-4CC6-47A6-8E49-6C136D7F1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151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A8B7-1D1D-468F-9F87-2BA1C5BA2BBE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19548-4CC6-47A6-8E49-6C136D7F1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936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4A8B7-1D1D-468F-9F87-2BA1C5BA2BBE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19548-4CC6-47A6-8E49-6C136D7F1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233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484A8B7-1D1D-468F-9F87-2BA1C5BA2BBE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A919548-4CC6-47A6-8E49-6C136D7F18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818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microsoft.com/office/2007/relationships/hdphoto" Target="../media/hdphoto3.wdp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0" name="Rectangle 1039">
            <a:extLst>
              <a:ext uri="{FF2B5EF4-FFF2-40B4-BE49-F238E27FC236}">
                <a16:creationId xmlns:a16="http://schemas.microsoft.com/office/drawing/2014/main" id="{9FDD9264-A478-4B82-A891-2BEA8BF9F6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Замки Беларуси, которые обязательно нужно посетить гостям страны">
            <a:extLst>
              <a:ext uri="{FF2B5EF4-FFF2-40B4-BE49-F238E27FC236}">
                <a16:creationId xmlns:a16="http://schemas.microsoft.com/office/drawing/2014/main" id="{AA5B8CFE-FEAC-45BF-8286-90F3F229AC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75000"/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6" r="9092" b="13642"/>
          <a:stretch/>
        </p:blipFill>
        <p:spPr bwMode="auto">
          <a:xfrm>
            <a:off x="20" y="-1"/>
            <a:ext cx="121889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2" name="Rectangle 1041">
            <a:extLst>
              <a:ext uri="{FF2B5EF4-FFF2-40B4-BE49-F238E27FC236}">
                <a16:creationId xmlns:a16="http://schemas.microsoft.com/office/drawing/2014/main" id="{C4D755E9-CEF5-43A7-A514-4664F25F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61999"/>
            <a:ext cx="464222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00059D-6E99-48DB-9527-66F81FD9AA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7" y="1298448"/>
            <a:ext cx="3685070" cy="3255264"/>
          </a:xfrm>
        </p:spPr>
        <p:txBody>
          <a:bodyPr>
            <a:normAutofit/>
          </a:bodyPr>
          <a:lstStyle/>
          <a:p>
            <a:r>
              <a:rPr lang="ru-RU" sz="4400" dirty="0"/>
              <a:t>Замки и усадьбы Беларуси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3862AB1-C472-4D99-8ADE-7E385F01D6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7" y="4670246"/>
            <a:ext cx="3685069" cy="9144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1044" name="Rectangle 1043">
            <a:extLst>
              <a:ext uri="{FF2B5EF4-FFF2-40B4-BE49-F238E27FC236}">
                <a16:creationId xmlns:a16="http://schemas.microsoft.com/office/drawing/2014/main" id="{2BF879CD-ED15-450F-B829-699C694D2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85078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7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3033C1FA-44DC-4135-AC8E-99278C317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481A727-51BA-47CD-BDF2-F800D0449B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61999"/>
            <a:ext cx="464222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FA6823-59A3-42BF-A77F-6CC720C33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99" y="875644"/>
            <a:ext cx="3983632" cy="1255469"/>
          </a:xfrm>
        </p:spPr>
        <p:txBody>
          <a:bodyPr>
            <a:normAutofit/>
          </a:bodyPr>
          <a:lstStyle/>
          <a:p>
            <a:r>
              <a:rPr lang="ru-RU" sz="3300" dirty="0"/>
              <a:t>Дворцово-парковый ансамбль Булгаков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C2B4D8-0476-458A-BA4B-E47A3D530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382" y="2185794"/>
            <a:ext cx="4303466" cy="3701200"/>
          </a:xfrm>
        </p:spPr>
        <p:txBody>
          <a:bodyPr anchor="t">
            <a:noAutofit/>
          </a:bodyPr>
          <a:lstStyle/>
          <a:p>
            <a:pPr>
              <a:buClr>
                <a:srgbClr val="002060"/>
              </a:buClr>
            </a:pPr>
            <a:r>
              <a:rPr lang="ru-RU" sz="1700" dirty="0">
                <a:solidFill>
                  <a:srgbClr val="FFFFFF"/>
                </a:solidFill>
              </a:rPr>
              <a:t>Памятник архитектуры позднего классицизма в агрогородке </a:t>
            </a:r>
            <a:r>
              <a:rPr lang="ru-RU" sz="1700" dirty="0" err="1">
                <a:solidFill>
                  <a:srgbClr val="FFFFFF"/>
                </a:solidFill>
              </a:rPr>
              <a:t>Жиличи</a:t>
            </a:r>
            <a:r>
              <a:rPr lang="ru-RU" sz="1700" dirty="0">
                <a:solidFill>
                  <a:srgbClr val="FFFFFF"/>
                </a:solidFill>
              </a:rPr>
              <a:t> на реке </a:t>
            </a:r>
            <a:r>
              <a:rPr lang="ru-RU" sz="1700" dirty="0" err="1">
                <a:solidFill>
                  <a:srgbClr val="FFFFFF"/>
                </a:solidFill>
              </a:rPr>
              <a:t>Добосна</a:t>
            </a:r>
            <a:r>
              <a:rPr lang="ru-RU" sz="1700" dirty="0">
                <a:solidFill>
                  <a:srgbClr val="FFFFFF"/>
                </a:solidFill>
              </a:rPr>
              <a:t> (Кировский район, Могилевская область). </a:t>
            </a:r>
          </a:p>
          <a:p>
            <a:pPr>
              <a:buClr>
                <a:srgbClr val="002060"/>
              </a:buClr>
            </a:pPr>
            <a:r>
              <a:rPr lang="ru-RU" sz="1700" dirty="0">
                <a:solidFill>
                  <a:srgbClr val="FFFFFF"/>
                </a:solidFill>
              </a:rPr>
              <a:t>Строительство было начато в 1823 году.</a:t>
            </a:r>
          </a:p>
          <a:p>
            <a:pPr>
              <a:buClr>
                <a:srgbClr val="002060"/>
              </a:buClr>
            </a:pPr>
            <a:r>
              <a:rPr lang="ru-RU" sz="1700" dirty="0">
                <a:solidFill>
                  <a:srgbClr val="FFFFFF"/>
                </a:solidFill>
              </a:rPr>
              <a:t>Главный двухэтажный корпус дворца</a:t>
            </a:r>
            <a:br>
              <a:rPr lang="ru-RU" sz="1700" dirty="0">
                <a:solidFill>
                  <a:srgbClr val="FFFFFF"/>
                </a:solidFill>
              </a:rPr>
            </a:br>
            <a:r>
              <a:rPr lang="ru-RU" sz="1700" dirty="0">
                <a:solidFill>
                  <a:srgbClr val="FFFFFF"/>
                </a:solidFill>
              </a:rPr>
              <a:t>имеет П-образную форму. В центре выделяется шестиколонный портик с колоннами коринфского ордера, над ним возвышается фронтон и башня-бельведер. Два коротких боковых крыла тоже украшены портиками, только </a:t>
            </a:r>
            <a:r>
              <a:rPr lang="ru-RU" sz="1700" dirty="0" err="1">
                <a:solidFill>
                  <a:srgbClr val="FFFFFF"/>
                </a:solidFill>
              </a:rPr>
              <a:t>четырехколонными</a:t>
            </a:r>
            <a:r>
              <a:rPr lang="ru-RU" sz="1700" dirty="0">
                <a:solidFill>
                  <a:srgbClr val="FFFFFF"/>
                </a:solidFill>
              </a:rPr>
              <a:t>. На парадных фасадах — небольшие балконы.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098042A-3EF4-48F8-A93B-7501AC1FEB7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72" r="8266" b="-1"/>
          <a:stretch/>
        </p:blipFill>
        <p:spPr>
          <a:xfrm>
            <a:off x="7460907" y="3264090"/>
            <a:ext cx="4027002" cy="282581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3C76515-F0E5-4BDB-8E3D-64AD8E86C20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2" t="2542" r="18491" b="-2544"/>
          <a:stretch/>
        </p:blipFill>
        <p:spPr>
          <a:xfrm>
            <a:off x="5137461" y="758952"/>
            <a:ext cx="4113439" cy="3161093"/>
          </a:xfrm>
          <a:custGeom>
            <a:avLst/>
            <a:gdLst/>
            <a:ahLst/>
            <a:cxnLst/>
            <a:rect l="l" t="t" r="r" b="b"/>
            <a:pathLst>
              <a:path w="4113439" h="3161093">
                <a:moveTo>
                  <a:pt x="0" y="0"/>
                </a:moveTo>
                <a:lnTo>
                  <a:pt x="4113439" y="0"/>
                </a:lnTo>
                <a:lnTo>
                  <a:pt x="4113439" y="2344272"/>
                </a:lnTo>
                <a:lnTo>
                  <a:pt x="2157387" y="2344272"/>
                </a:lnTo>
                <a:lnTo>
                  <a:pt x="2157387" y="3161093"/>
                </a:lnTo>
                <a:lnTo>
                  <a:pt x="0" y="3161093"/>
                </a:lnTo>
                <a:close/>
              </a:path>
            </a:pathLst>
          </a:cu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BFE99DA-F709-4C42-B213-2679F2CB9CF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068" r="6524" b="5"/>
          <a:stretch/>
        </p:blipFill>
        <p:spPr>
          <a:xfrm>
            <a:off x="5137461" y="4080912"/>
            <a:ext cx="2157385" cy="2008992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AF6B7092-FA11-45BD-B50D-DF79993015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5C5620-A934-44A6-9E93-F4BE8098ACD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77" r="5368" b="4"/>
          <a:stretch/>
        </p:blipFill>
        <p:spPr>
          <a:xfrm>
            <a:off x="9336893" y="768097"/>
            <a:ext cx="2151016" cy="233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27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36324DAD-3C03-4590-BDB0-ACCE29E806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D5F25E6-21D2-4CA1-B54C-32601F7163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9" r="-1" b="-1"/>
          <a:stretch/>
        </p:blipFill>
        <p:spPr>
          <a:xfrm>
            <a:off x="-7913" y="-4567"/>
            <a:ext cx="12188932" cy="6857990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64D0ABBA-7770-4A8E-A402-3336AD7E79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609599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E2C23C-0A92-473C-81E4-CCADB8F6A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686" y="1123837"/>
            <a:ext cx="5486397" cy="1255469"/>
          </a:xfrm>
        </p:spPr>
        <p:txBody>
          <a:bodyPr>
            <a:normAutofit/>
          </a:bodyPr>
          <a:lstStyle/>
          <a:p>
            <a:r>
              <a:rPr lang="ru-RU" dirty="0"/>
              <a:t>Усадьба Огинских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79907B-9563-410C-9A9D-B1B3D9F054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733" y="2231720"/>
            <a:ext cx="5471150" cy="3274586"/>
          </a:xfrm>
        </p:spPr>
        <p:txBody>
          <a:bodyPr anchor="t">
            <a:normAutofit/>
          </a:bodyPr>
          <a:lstStyle/>
          <a:p>
            <a:pPr>
              <a:buClr>
                <a:schemeClr val="tx2"/>
              </a:buClr>
            </a:pPr>
            <a:r>
              <a:rPr lang="ru-RU" sz="1900" dirty="0">
                <a:solidFill>
                  <a:srgbClr val="FFFFFF"/>
                </a:solidFill>
              </a:rPr>
              <a:t>Памятник </a:t>
            </a:r>
            <a:r>
              <a:rPr lang="ru-RU" sz="1900" dirty="0" err="1">
                <a:solidFill>
                  <a:srgbClr val="FFFFFF"/>
                </a:solidFill>
              </a:rPr>
              <a:t>усадебно</a:t>
            </a:r>
            <a:r>
              <a:rPr lang="ru-RU" sz="1900" dirty="0">
                <a:solidFill>
                  <a:srgbClr val="FFFFFF"/>
                </a:solidFill>
              </a:rPr>
              <a:t>-парковой архитектуры XIX</a:t>
            </a:r>
            <a:r>
              <a:rPr lang="be-BY" sz="1900" dirty="0">
                <a:solidFill>
                  <a:srgbClr val="FFFFFF"/>
                </a:solidFill>
              </a:rPr>
              <a:t> </a:t>
            </a:r>
            <a:r>
              <a:rPr lang="ru-RU" sz="1900" dirty="0">
                <a:solidFill>
                  <a:srgbClr val="FFFFFF"/>
                </a:solidFill>
              </a:rPr>
              <a:t>века, расположенный в агрогородке Залесье</a:t>
            </a:r>
            <a:r>
              <a:rPr lang="en-US" sz="1900" dirty="0">
                <a:solidFill>
                  <a:srgbClr val="FFFFFF"/>
                </a:solidFill>
              </a:rPr>
              <a:t> (</a:t>
            </a:r>
            <a:r>
              <a:rPr lang="ru-RU" sz="1900" dirty="0" err="1">
                <a:solidFill>
                  <a:srgbClr val="FFFFFF"/>
                </a:solidFill>
              </a:rPr>
              <a:t>Сморгонский</a:t>
            </a:r>
            <a:r>
              <a:rPr lang="ru-RU" sz="1900" dirty="0">
                <a:solidFill>
                  <a:srgbClr val="FFFFFF"/>
                </a:solidFill>
              </a:rPr>
              <a:t> район, Гродненская область).</a:t>
            </a:r>
          </a:p>
          <a:p>
            <a:pPr>
              <a:buClr>
                <a:schemeClr val="tx2"/>
              </a:buClr>
            </a:pPr>
            <a:r>
              <a:rPr lang="ru-RU" sz="1900" dirty="0">
                <a:solidFill>
                  <a:srgbClr val="FFFFFF"/>
                </a:solidFill>
              </a:rPr>
              <a:t>Строительство дворца в стиле классицизм шло в 1802—1822 годах, помимо него в усадебный комплекс входит несколько других построек разной степени сохранности и остатки парка.</a:t>
            </a:r>
          </a:p>
          <a:p>
            <a:pPr>
              <a:buClr>
                <a:schemeClr val="tx2"/>
              </a:buClr>
            </a:pPr>
            <a:r>
              <a:rPr lang="ru-RU" sz="1900" dirty="0">
                <a:solidFill>
                  <a:srgbClr val="FFFFFF"/>
                </a:solidFill>
              </a:rPr>
              <a:t>В этом дворце жил Михаил </a:t>
            </a:r>
            <a:r>
              <a:rPr lang="ru-RU" sz="1900" dirty="0" err="1">
                <a:solidFill>
                  <a:srgbClr val="FFFFFF"/>
                </a:solidFill>
              </a:rPr>
              <a:t>Клеофас</a:t>
            </a:r>
            <a:r>
              <a:rPr lang="ru-RU" sz="1900" dirty="0">
                <a:solidFill>
                  <a:srgbClr val="FFFFFF"/>
                </a:solidFill>
              </a:rPr>
              <a:t> Огинский. Некоторые историки считают, что именно здесь был написан и впервые прозвучал знаменитый полонез «Прощание с Родиной».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44F81F-76DE-4101-A975-25D68CA1D5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" t="-3" r="14" b="4"/>
          <a:stretch/>
        </p:blipFill>
        <p:spPr>
          <a:xfrm>
            <a:off x="6190952" y="758952"/>
            <a:ext cx="5529959" cy="251764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4475544-5E91-42F6-BD6C-02FBC115ED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6" r="24021"/>
          <a:stretch/>
        </p:blipFill>
        <p:spPr>
          <a:xfrm>
            <a:off x="9361759" y="3511296"/>
            <a:ext cx="2359152" cy="2587752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A6ACAFF7-48DF-441D-AF2E-21BC7596E8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10A85B2-6125-42A5-A056-840F97E2A4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59"/>
          <a:stretch/>
        </p:blipFill>
        <p:spPr>
          <a:xfrm>
            <a:off x="6190952" y="3511296"/>
            <a:ext cx="3075854" cy="258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03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EA992460-7FA3-40FE-A958-BCD1981B96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F57D5B-380D-48E9-8DAD-DD500FE80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61999"/>
            <a:ext cx="464222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1CFF3D-0A3D-47AB-B1C7-DF00DDB58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1031613"/>
            <a:ext cx="4212167" cy="924038"/>
          </a:xfrm>
        </p:spPr>
        <p:txBody>
          <a:bodyPr>
            <a:normAutofit/>
          </a:bodyPr>
          <a:lstStyle/>
          <a:p>
            <a:r>
              <a:rPr lang="ru-RU" dirty="0"/>
              <a:t>Дворец </a:t>
            </a:r>
            <a:r>
              <a:rPr lang="ru-RU" dirty="0" err="1"/>
              <a:t>Пусловских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A4A5A1-5FA9-40C0-896C-DD2CF8438A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" y="2020389"/>
            <a:ext cx="4351019" cy="3962400"/>
          </a:xfrm>
        </p:spPr>
        <p:txBody>
          <a:bodyPr anchor="t">
            <a:normAutofit/>
          </a:bodyPr>
          <a:lstStyle/>
          <a:p>
            <a:pPr>
              <a:buClr>
                <a:schemeClr val="tx2"/>
              </a:buClr>
            </a:pPr>
            <a:r>
              <a:rPr lang="ru-RU" sz="1700" dirty="0">
                <a:solidFill>
                  <a:srgbClr val="FFFFFF"/>
                </a:solidFill>
              </a:rPr>
              <a:t>Также известен как Коссовский замок. Расположен в Коссово (</a:t>
            </a:r>
            <a:r>
              <a:rPr lang="ru-RU" sz="1700" dirty="0" err="1">
                <a:solidFill>
                  <a:srgbClr val="FFFFFF"/>
                </a:solidFill>
              </a:rPr>
              <a:t>Ивацевичский</a:t>
            </a:r>
            <a:r>
              <a:rPr lang="ru-RU" sz="1700" dirty="0">
                <a:solidFill>
                  <a:srgbClr val="FFFFFF"/>
                </a:solidFill>
              </a:rPr>
              <a:t> район, Брестская область). </a:t>
            </a:r>
          </a:p>
          <a:p>
            <a:pPr>
              <a:buClr>
                <a:schemeClr val="tx2"/>
              </a:buClr>
            </a:pPr>
            <a:r>
              <a:rPr lang="ru-RU" sz="1700" dirty="0">
                <a:solidFill>
                  <a:srgbClr val="FFFFFF"/>
                </a:solidFill>
              </a:rPr>
              <a:t>Дворец был построен в 1838 году. Строительство дворца продолжалось около 10 лет. </a:t>
            </a:r>
          </a:p>
          <a:p>
            <a:pPr>
              <a:buClr>
                <a:schemeClr val="tx2"/>
              </a:buClr>
            </a:pPr>
            <a:r>
              <a:rPr lang="ru-RU" sz="1700" dirty="0">
                <a:solidFill>
                  <a:srgbClr val="FFFFFF"/>
                </a:solidFill>
              </a:rPr>
              <a:t>Дворец имеет правильную геометрическую композицию со значительным перепадом высоты. Он состоит из центрального двухэтажного корпуса и двух боковых одноэтажных крыльев, соединенных с ним узкими галереями, прорезанными стрельчатыми арками.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679DC45-906A-43B5-92E7-2A28F4D96A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9" r="2" b="21942"/>
          <a:stretch/>
        </p:blipFill>
        <p:spPr>
          <a:xfrm>
            <a:off x="9846681" y="758952"/>
            <a:ext cx="1840889" cy="303975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F125053E-1062-4FE2-974C-546DC769D9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5692142-9E22-4205-AE8B-34A17D66D0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284" y="3904501"/>
            <a:ext cx="5344513" cy="242992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68F1737-FB83-4DE4-9250-297F0840FF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462" y="3919318"/>
            <a:ext cx="1098537" cy="241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4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duotone>
              <a:schemeClr val="accent3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3033C1FA-44DC-4135-AC8E-99278C317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481A727-51BA-47CD-BDF2-F800D0449B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61999"/>
            <a:ext cx="464222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60A064-949C-4EA1-A237-F7B1819B3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1123837"/>
            <a:ext cx="3983632" cy="800757"/>
          </a:xfrm>
        </p:spPr>
        <p:txBody>
          <a:bodyPr>
            <a:normAutofit/>
          </a:bodyPr>
          <a:lstStyle/>
          <a:p>
            <a:r>
              <a:rPr lang="ru-RU" dirty="0"/>
              <a:t>Мирский замок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6FCCA3-5712-43C7-ABF4-F5F24A96BA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240" y="1989851"/>
            <a:ext cx="4284617" cy="3860387"/>
          </a:xfrm>
        </p:spPr>
        <p:txBody>
          <a:bodyPr anchor="t">
            <a:noAutofit/>
          </a:bodyPr>
          <a:lstStyle/>
          <a:p>
            <a:pPr>
              <a:buClr>
                <a:schemeClr val="tx2"/>
              </a:buClr>
            </a:pPr>
            <a:r>
              <a:rPr lang="ru-RU" sz="1700" dirty="0">
                <a:solidFill>
                  <a:srgbClr val="FFFFFF"/>
                </a:solidFill>
              </a:rPr>
              <a:t>Замково-парковый комплекс «Мир» — оборонительное укрепление и резиденция в городском поселке Мир (</a:t>
            </a:r>
            <a:r>
              <a:rPr lang="ru-RU" sz="1700" dirty="0" err="1">
                <a:solidFill>
                  <a:srgbClr val="FFFFFF"/>
                </a:solidFill>
              </a:rPr>
              <a:t>Кореличский</a:t>
            </a:r>
            <a:r>
              <a:rPr lang="ru-RU" sz="1700" dirty="0">
                <a:solidFill>
                  <a:srgbClr val="FFFFFF"/>
                </a:solidFill>
              </a:rPr>
              <a:t> район, Гродненская область).</a:t>
            </a:r>
          </a:p>
          <a:p>
            <a:pPr>
              <a:buClr>
                <a:schemeClr val="tx2"/>
              </a:buClr>
            </a:pPr>
            <a:r>
              <a:rPr lang="ru-RU" sz="1700" dirty="0">
                <a:solidFill>
                  <a:srgbClr val="FFFFFF"/>
                </a:solidFill>
              </a:rPr>
              <a:t>Памятник архитектуры, внесен в список Всемирного наследия ЮНЕСКО (с 2000 года).</a:t>
            </a:r>
          </a:p>
          <a:p>
            <a:pPr>
              <a:buClr>
                <a:schemeClr val="tx2"/>
              </a:buClr>
            </a:pPr>
            <a:r>
              <a:rPr lang="ru-RU" sz="1700" dirty="0">
                <a:solidFill>
                  <a:srgbClr val="FFFFFF"/>
                </a:solidFill>
              </a:rPr>
              <a:t>Архитектурный комплекс включает в себя замок XVI—XX веков, валы XVII—XVIII веков, пруд 1896—1898 годов, часовню-усыпальницу Святополк-Мирских с домом сторожа и воротами, пейзажный и регулярный парки, дом управляющего.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F9C5212-41D1-4453-9BB3-462BFAC314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45" b="3"/>
          <a:stretch/>
        </p:blipFill>
        <p:spPr>
          <a:xfrm>
            <a:off x="9402417" y="768097"/>
            <a:ext cx="2093613" cy="233512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875E21D-D7AA-4E19-ACB1-DDDF4B0A91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1" r="8077" b="-1"/>
          <a:stretch/>
        </p:blipFill>
        <p:spPr>
          <a:xfrm>
            <a:off x="7460907" y="3264090"/>
            <a:ext cx="4027002" cy="2825813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523DF45-C3C9-42B8-85C3-F3B65778BA4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4" r="14848" b="-2"/>
          <a:stretch/>
        </p:blipFill>
        <p:spPr>
          <a:xfrm>
            <a:off x="5137461" y="758952"/>
            <a:ext cx="4113439" cy="3161093"/>
          </a:xfrm>
          <a:custGeom>
            <a:avLst/>
            <a:gdLst/>
            <a:ahLst/>
            <a:cxnLst/>
            <a:rect l="l" t="t" r="r" b="b"/>
            <a:pathLst>
              <a:path w="4113439" h="3161093">
                <a:moveTo>
                  <a:pt x="0" y="0"/>
                </a:moveTo>
                <a:lnTo>
                  <a:pt x="4113439" y="0"/>
                </a:lnTo>
                <a:lnTo>
                  <a:pt x="4113439" y="2344272"/>
                </a:lnTo>
                <a:lnTo>
                  <a:pt x="2157387" y="2344272"/>
                </a:lnTo>
                <a:lnTo>
                  <a:pt x="2157387" y="3161093"/>
                </a:lnTo>
                <a:lnTo>
                  <a:pt x="0" y="3161093"/>
                </a:lnTo>
                <a:close/>
              </a:path>
            </a:pathLst>
          </a:cu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5BE54B-A869-43AF-B7E6-EBE7E78B685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3422" b="3"/>
          <a:stretch/>
        </p:blipFill>
        <p:spPr>
          <a:xfrm>
            <a:off x="5137461" y="4080912"/>
            <a:ext cx="2157385" cy="200899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AF6B7092-FA11-45BD-B50D-DF79993015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56683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duotone>
              <a:schemeClr val="accent3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6B086509-1281-468A-AAAC-1BBEDAE75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A73850-2107-4E65-85FE-EDD3F45FCD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62000"/>
            <a:ext cx="4053525" cy="533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53367F-43A3-495E-9468-0C6D752C4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20" y="894227"/>
            <a:ext cx="3616348" cy="1322637"/>
          </a:xfrm>
        </p:spPr>
        <p:txBody>
          <a:bodyPr>
            <a:normAutofit/>
          </a:bodyPr>
          <a:lstStyle/>
          <a:p>
            <a:r>
              <a:rPr lang="ru-RU" sz="3100" dirty="0"/>
              <a:t>Дворец рода Воловичей в Святске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552A77-EF52-4194-84DC-E98988B84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662" y="2125006"/>
            <a:ext cx="3800605" cy="3386883"/>
          </a:xfrm>
        </p:spPr>
        <p:txBody>
          <a:bodyPr anchor="t">
            <a:noAutofit/>
          </a:bodyPr>
          <a:lstStyle/>
          <a:p>
            <a:pPr>
              <a:buClr>
                <a:schemeClr val="tx2"/>
              </a:buClr>
            </a:pPr>
            <a:r>
              <a:rPr lang="ru-RU" sz="1700" dirty="0">
                <a:solidFill>
                  <a:srgbClr val="FFFFFF"/>
                </a:solidFill>
              </a:rPr>
              <a:t>Дворцово-парковый комплекс Святск построен в одноименном селении близ Гродно шляхтичами из рода Воловичей в конце XVIII века.</a:t>
            </a:r>
          </a:p>
          <a:p>
            <a:pPr>
              <a:buClr>
                <a:schemeClr val="tx2"/>
              </a:buClr>
            </a:pPr>
            <a:r>
              <a:rPr lang="ru-RU" sz="1700" dirty="0">
                <a:solidFill>
                  <a:srgbClr val="FFFFFF"/>
                </a:solidFill>
              </a:rPr>
              <a:t>Основные строительные работы проходили между 1779 и 1810 годами.</a:t>
            </a:r>
          </a:p>
          <a:p>
            <a:pPr>
              <a:buClr>
                <a:schemeClr val="tx2"/>
              </a:buClr>
            </a:pPr>
            <a:r>
              <a:rPr lang="ru-RU" sz="1700" dirty="0">
                <a:solidFill>
                  <a:srgbClr val="FFFFFF"/>
                </a:solidFill>
              </a:rPr>
              <a:t>Двухэтажный главный корпус накрыт барочной ломаной крышей с мансардой. Парадный двор ограничивает два симметрично размещенных флигеля, которые присоединены к дворцу галереями с колоннадами.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9982954-E965-4E9B-BAD1-E78D37AB7E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7" t="16807" r="13467" b="13926"/>
          <a:stretch/>
        </p:blipFill>
        <p:spPr>
          <a:xfrm>
            <a:off x="8138476" y="2526652"/>
            <a:ext cx="3435968" cy="21742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3D6A465-ECDA-49DB-B8A8-BA9DE255668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7" t="21801" r="226" b="26142"/>
          <a:stretch/>
        </p:blipFill>
        <p:spPr>
          <a:xfrm>
            <a:off x="4122187" y="4784620"/>
            <a:ext cx="6171833" cy="180469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9EB83E-D027-4961-A7A5-11B9EFD4C63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" t="8830" r="3853" b="31148"/>
          <a:stretch/>
        </p:blipFill>
        <p:spPr>
          <a:xfrm>
            <a:off x="6641040" y="268685"/>
            <a:ext cx="4991007" cy="217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526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3033C1FA-44DC-4135-AC8E-99278C317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481A727-51BA-47CD-BDF2-F800D0449B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61999"/>
            <a:ext cx="464222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7E29C5-2781-41A8-9667-43C38D5FA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381" y="1013443"/>
            <a:ext cx="4266293" cy="1255469"/>
          </a:xfrm>
        </p:spPr>
        <p:txBody>
          <a:bodyPr>
            <a:noAutofit/>
          </a:bodyPr>
          <a:lstStyle/>
          <a:p>
            <a:pPr>
              <a:buClr>
                <a:schemeClr val="tx2"/>
              </a:buClr>
            </a:pPr>
            <a:r>
              <a:rPr lang="ru-RU" sz="2600" dirty="0" err="1"/>
              <a:t>Усадебно</a:t>
            </a:r>
            <a:r>
              <a:rPr lang="ru-RU" sz="2600" dirty="0"/>
              <a:t>-парковый ансамбль XVIII века </a:t>
            </a:r>
            <a:br>
              <a:rPr lang="ru-RU" sz="2600" dirty="0"/>
            </a:br>
            <a:r>
              <a:rPr lang="ru-RU" sz="2600" dirty="0"/>
              <a:t>в д. Скоки Брестского района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C11E75-CA0E-4A54-A76C-6A12532B4E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555" y="2365513"/>
            <a:ext cx="4389120" cy="3482884"/>
          </a:xfrm>
        </p:spPr>
        <p:txBody>
          <a:bodyPr anchor="t">
            <a:noAutofit/>
          </a:bodyPr>
          <a:lstStyle/>
          <a:p>
            <a:pPr>
              <a:buClr>
                <a:schemeClr val="tx2"/>
              </a:buClr>
            </a:pPr>
            <a:r>
              <a:rPr lang="ru-RU" sz="1600" dirty="0">
                <a:solidFill>
                  <a:srgbClr val="FFFFFF"/>
                </a:solidFill>
              </a:rPr>
              <a:t>Памятник архитектуры барокко и садово-паркового искусства «французского» стиля, один из немногих чудом сохранившихся памятников далекого прошлого.</a:t>
            </a:r>
          </a:p>
          <a:p>
            <a:pPr>
              <a:buClr>
                <a:schemeClr val="tx2"/>
              </a:buClr>
            </a:pPr>
            <a:r>
              <a:rPr lang="ru-RU" sz="1600" dirty="0">
                <a:solidFill>
                  <a:srgbClr val="FFFFFF"/>
                </a:solidFill>
              </a:rPr>
              <a:t>Во время Первой мировой войны почти на два года усадьба стала ставкой командующего Восточным германским фронтом принца Баварского Леопольда, в которой 15 декабря 1917 года было подписано военное перемирие, а через два дня проведено первое организационное заседание по проведению переговоров о заключении мира, который был подписан 3 марта 1918 года в Брестской крепости, в Белом дворце.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07C57C0-FE20-4663-BD78-E021AE5B24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24" r="28542" b="-3"/>
          <a:stretch/>
        </p:blipFill>
        <p:spPr>
          <a:xfrm>
            <a:off x="4963961" y="758952"/>
            <a:ext cx="2420677" cy="269992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82221F-41ED-4D66-A940-FF4B412AA1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4" r="18323" b="-3"/>
          <a:stretch/>
        </p:blipFill>
        <p:spPr>
          <a:xfrm>
            <a:off x="7669377" y="750254"/>
            <a:ext cx="3907397" cy="274188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5747946-6DEB-4106-A35E-62D0859171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9" r="112" b="-4"/>
          <a:stretch/>
        </p:blipFill>
        <p:spPr>
          <a:xfrm>
            <a:off x="5752291" y="3667942"/>
            <a:ext cx="5329645" cy="242196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F6B7092-FA11-45BD-B50D-DF79993015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28044153"/>
      </p:ext>
    </p:extLst>
  </p:cSld>
  <p:clrMapOvr>
    <a:masterClrMapping/>
  </p:clrMapOvr>
</p:sld>
</file>

<file path=ppt/theme/theme1.xml><?xml version="1.0" encoding="utf-8"?>
<a:theme xmlns:a="http://schemas.openxmlformats.org/drawingml/2006/main" name="Рамка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Рамк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к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421</Words>
  <Application>Microsoft Office PowerPoint</Application>
  <PresentationFormat>Широкоэкранный</PresentationFormat>
  <Paragraphs>24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Corbel</vt:lpstr>
      <vt:lpstr>Wingdings 2</vt:lpstr>
      <vt:lpstr>Рамка</vt:lpstr>
      <vt:lpstr>Замки и усадьбы Беларуси</vt:lpstr>
      <vt:lpstr>Дворцово-парковый ансамбль Булгаков</vt:lpstr>
      <vt:lpstr>Усадьба Огинских</vt:lpstr>
      <vt:lpstr>Дворец Пусловских</vt:lpstr>
      <vt:lpstr>Мирский замок</vt:lpstr>
      <vt:lpstr>Дворец рода Воловичей в Святске</vt:lpstr>
      <vt:lpstr>Усадебно-парковый ансамбль XVIII века  в д. Скоки Брестского района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Замки и усадьбы Беларуси</dc:title>
  <dc:creator>Moroz_AN</dc:creator>
  <cp:lastModifiedBy>Карина Урбан</cp:lastModifiedBy>
  <cp:revision>10</cp:revision>
  <dcterms:created xsi:type="dcterms:W3CDTF">2024-08-07T09:29:56Z</dcterms:created>
  <dcterms:modified xsi:type="dcterms:W3CDTF">2024-08-08T13:29:20Z</dcterms:modified>
</cp:coreProperties>
</file>